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0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B922-FBBB-45FE-B9FA-219ED5BAC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F05F3-78D2-4B3A-AA31-A1B1929A9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51C70-8BF1-447E-A7EA-28688755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6A6D8-FCE4-4421-8B98-8BD32BBD0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0767C-9EF2-4336-A160-BE793056A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4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05DE3-8ACC-4757-AED0-B0594A3F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034088-7D30-4920-ABEA-C1C42115D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5F2FB-3FEC-419A-AD78-D38B17F94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0AA9A-D91F-43BE-A7B9-A108E33B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24E65-B22E-4A6C-9F71-F407E6039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5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C00955-53A9-4784-A2F9-E4AD684220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C76463-80FB-48AD-946F-F13FAE59B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2972F-9DDB-4CE5-93A7-092F8A7E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5FD68-AE93-4C1E-965A-336D4FD21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B133E-A8EB-4050-A468-080A09C3A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4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60A05-380C-496C-874E-F19392E72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C680E-A5D3-46D4-99D8-FFDA12EDF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89C56-5133-4A4B-B49B-532127AE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81B52-5C31-402C-B2F4-01AAE3ACB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205CE-3049-4701-8261-DA468E082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9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32D89-1B09-4FB8-A82A-89951704C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DD970-D37E-442C-8044-9D208B904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E08FE-217E-44B1-B31F-7D9424924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E9E9D-F608-41BE-B9CE-B56DA8452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642B5-C339-4AC6-8E57-DF4EA558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7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F96C6-D9CF-4FF5-8B37-B6A383F1E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6F96E-ADA7-4926-B178-F8461FC98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8D89C-02A7-48DF-BE6D-5D27D27A1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8FCAA-57FA-4849-AF16-B957903A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DEBACA-4912-4771-9265-6198B2BE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91A2E-7F59-444D-8A8A-2A0EDE4F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1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C0C3A-169B-4217-944C-144F002D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DA1CE-3469-4158-B8A5-241EC6E11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2A6EE-92AE-47C8-BD27-6C99C217C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2F1EC0-2F02-4DBC-9545-1204DB57C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39B318-7497-4B32-8C9B-F1A3158C5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ED9CF0-6DCC-4A2B-80F8-C3119510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38CFC6-14B4-4138-B978-0F382D30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A27EAE-7D17-43F0-AECE-64516F1A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8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DB70E-71E6-4051-A531-225361C41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1E272-0FB5-4E80-8919-F37E9657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4C167-5592-47BF-AA7C-214DB114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EAF29-EC05-4494-8698-A645D5FDB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7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7FCF3-3A60-4149-90E3-CB80ABF76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98181C-2258-4C93-84FA-B3DEF41D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630E5-FC6E-41D7-B00E-828E3049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3822-7771-4F10-B7A9-6D3953D6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B3509-477F-46A0-ACD6-71A1481B8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A24B8-9A64-4F52-89A7-8E1E170E7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AAC4B-4B97-4E09-8348-C7FF1549B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DFEEC-AEA8-4A55-BF50-A2454FF2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E9625-2822-4139-B653-2D334E5A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1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C6E0A-8118-417A-9BFF-FE68E7B8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2D4C8E-7AAC-4BA9-BDC3-A67C9ED811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A5F4F-1F42-4E0F-93CC-3DD7615FA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29A45-2EA8-4ABF-991E-A6FBEA223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2FBFF-A58A-41EB-9FE8-CA67E929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96B98-05C5-4350-9000-132D1B95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7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4ED871-714D-40FF-81D8-D531DB7B9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92BED8-0FCA-47EB-9554-C9742AD63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3318E-3D8C-441F-A915-2BB40071A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0243C-541A-480B-BB48-54882B74E24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8428E-E535-4270-B9BC-482BC890A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352E2-1AFB-430F-BAC8-C9B26574B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DBC5-FF98-447B-81EA-0989C54EC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2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5.png"/><Relationship Id="rId26" Type="http://schemas.openxmlformats.org/officeDocument/2006/relationships/image" Target="../media/image21.png"/><Relationship Id="rId3" Type="http://schemas.openxmlformats.org/officeDocument/2006/relationships/image" Target="../media/image2.png"/><Relationship Id="rId21" Type="http://schemas.openxmlformats.org/officeDocument/2006/relationships/image" Target="../media/image1.emf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4.jpeg"/><Relationship Id="rId25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6" Type="http://schemas.openxmlformats.org/officeDocument/2006/relationships/hyperlink" Target="http://content.westmarine.com/images/catalog/large/12975389.jpg" TargetMode="External"/><Relationship Id="rId20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1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18.jpe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hyperlink" Target="http://forums.pcworld.com/index.php?/topic/120520-did-apple-steal-a-college-kids-wi-fi-sync-app/page__st__40" TargetMode="External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5" name="Pictur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02376" y="4283748"/>
            <a:ext cx="220612" cy="1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8655602" y="3463677"/>
            <a:ext cx="1650448" cy="235971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 34"/>
          <p:cNvSpPr/>
          <p:nvPr/>
        </p:nvSpPr>
        <p:spPr>
          <a:xfrm>
            <a:off x="3699800" y="4340961"/>
            <a:ext cx="1818720" cy="126265"/>
          </a:xfrm>
          <a:custGeom>
            <a:avLst/>
            <a:gdLst>
              <a:gd name="connsiteX0" fmla="*/ 0 w 2714625"/>
              <a:gd name="connsiteY0" fmla="*/ 104775 h 123825"/>
              <a:gd name="connsiteX1" fmla="*/ 9525 w 2714625"/>
              <a:gd name="connsiteY1" fmla="*/ 0 h 123825"/>
              <a:gd name="connsiteX2" fmla="*/ 2714625 w 2714625"/>
              <a:gd name="connsiteY2" fmla="*/ 19050 h 123825"/>
              <a:gd name="connsiteX3" fmla="*/ 2714625 w 2714625"/>
              <a:gd name="connsiteY3" fmla="*/ 123825 h 123825"/>
              <a:gd name="connsiteX0" fmla="*/ 0 w 2714625"/>
              <a:gd name="connsiteY0" fmla="*/ 104775 h 123825"/>
              <a:gd name="connsiteX1" fmla="*/ 9525 w 2714625"/>
              <a:gd name="connsiteY1" fmla="*/ 0 h 123825"/>
              <a:gd name="connsiteX2" fmla="*/ 2714625 w 2714625"/>
              <a:gd name="connsiteY2" fmla="*/ 9525 h 123825"/>
              <a:gd name="connsiteX3" fmla="*/ 2714625 w 2714625"/>
              <a:gd name="connsiteY3" fmla="*/ 123825 h 123825"/>
              <a:gd name="connsiteX0" fmla="*/ 0 w 2720975"/>
              <a:gd name="connsiteY0" fmla="*/ 104775 h 123825"/>
              <a:gd name="connsiteX1" fmla="*/ 9525 w 2720975"/>
              <a:gd name="connsiteY1" fmla="*/ 0 h 123825"/>
              <a:gd name="connsiteX2" fmla="*/ 2720975 w 2720975"/>
              <a:gd name="connsiteY2" fmla="*/ 15875 h 123825"/>
              <a:gd name="connsiteX3" fmla="*/ 2714625 w 2720975"/>
              <a:gd name="connsiteY3" fmla="*/ 123825 h 123825"/>
              <a:gd name="connsiteX0" fmla="*/ 0 w 2714625"/>
              <a:gd name="connsiteY0" fmla="*/ 104775 h 123825"/>
              <a:gd name="connsiteX1" fmla="*/ 9525 w 2714625"/>
              <a:gd name="connsiteY1" fmla="*/ 0 h 123825"/>
              <a:gd name="connsiteX2" fmla="*/ 2695730 w 2714625"/>
              <a:gd name="connsiteY2" fmla="*/ 1851 h 123825"/>
              <a:gd name="connsiteX3" fmla="*/ 2714625 w 2714625"/>
              <a:gd name="connsiteY3" fmla="*/ 123825 h 123825"/>
              <a:gd name="connsiteX0" fmla="*/ 0 w 2715364"/>
              <a:gd name="connsiteY0" fmla="*/ 111339 h 130389"/>
              <a:gd name="connsiteX1" fmla="*/ 9525 w 2715364"/>
              <a:gd name="connsiteY1" fmla="*/ 6564 h 130389"/>
              <a:gd name="connsiteX2" fmla="*/ 2715364 w 2715364"/>
              <a:gd name="connsiteY2" fmla="*/ 0 h 130389"/>
              <a:gd name="connsiteX3" fmla="*/ 2714625 w 2715364"/>
              <a:gd name="connsiteY3" fmla="*/ 130389 h 130389"/>
              <a:gd name="connsiteX0" fmla="*/ 0 w 2718169"/>
              <a:gd name="connsiteY0" fmla="*/ 104775 h 123825"/>
              <a:gd name="connsiteX1" fmla="*/ 9525 w 2718169"/>
              <a:gd name="connsiteY1" fmla="*/ 0 h 123825"/>
              <a:gd name="connsiteX2" fmla="*/ 2718169 w 2718169"/>
              <a:gd name="connsiteY2" fmla="*/ 4655 h 123825"/>
              <a:gd name="connsiteX3" fmla="*/ 2714625 w 2718169"/>
              <a:gd name="connsiteY3" fmla="*/ 123825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8169" h="123825">
                <a:moveTo>
                  <a:pt x="0" y="104775"/>
                </a:moveTo>
                <a:lnTo>
                  <a:pt x="9525" y="0"/>
                </a:lnTo>
                <a:lnTo>
                  <a:pt x="2718169" y="4655"/>
                </a:lnTo>
                <a:cubicBezTo>
                  <a:pt x="2717923" y="48118"/>
                  <a:pt x="2714871" y="80362"/>
                  <a:pt x="2714625" y="1238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reeform 54"/>
          <p:cNvSpPr/>
          <p:nvPr/>
        </p:nvSpPr>
        <p:spPr>
          <a:xfrm flipH="1">
            <a:off x="6042963" y="2976267"/>
            <a:ext cx="361950" cy="1435131"/>
          </a:xfrm>
          <a:custGeom>
            <a:avLst/>
            <a:gdLst>
              <a:gd name="connsiteX0" fmla="*/ 0 w 361950"/>
              <a:gd name="connsiteY0" fmla="*/ 0 h 762000"/>
              <a:gd name="connsiteX1" fmla="*/ 361950 w 361950"/>
              <a:gd name="connsiteY1" fmla="*/ 0 h 762000"/>
              <a:gd name="connsiteX2" fmla="*/ 361950 w 361950"/>
              <a:gd name="connsiteY2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950" h="762000">
                <a:moveTo>
                  <a:pt x="0" y="0"/>
                </a:moveTo>
                <a:lnTo>
                  <a:pt x="361950" y="0"/>
                </a:lnTo>
                <a:lnTo>
                  <a:pt x="361950" y="7620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Freeform 53"/>
          <p:cNvSpPr/>
          <p:nvPr/>
        </p:nvSpPr>
        <p:spPr>
          <a:xfrm>
            <a:off x="5408835" y="2781418"/>
            <a:ext cx="420908" cy="762000"/>
          </a:xfrm>
          <a:custGeom>
            <a:avLst/>
            <a:gdLst>
              <a:gd name="connsiteX0" fmla="*/ 0 w 361950"/>
              <a:gd name="connsiteY0" fmla="*/ 0 h 762000"/>
              <a:gd name="connsiteX1" fmla="*/ 361950 w 361950"/>
              <a:gd name="connsiteY1" fmla="*/ 0 h 762000"/>
              <a:gd name="connsiteX2" fmla="*/ 361950 w 361950"/>
              <a:gd name="connsiteY2" fmla="*/ 762000 h 762000"/>
              <a:gd name="connsiteX0" fmla="*/ 0 w 361950"/>
              <a:gd name="connsiteY0" fmla="*/ 0 h 762000"/>
              <a:gd name="connsiteX1" fmla="*/ 361950 w 361950"/>
              <a:gd name="connsiteY1" fmla="*/ 0 h 762000"/>
              <a:gd name="connsiteX2" fmla="*/ 361950 w 361950"/>
              <a:gd name="connsiteY2" fmla="*/ 762000 h 762000"/>
              <a:gd name="connsiteX0" fmla="*/ 0 w 361950"/>
              <a:gd name="connsiteY0" fmla="*/ 0 h 762000"/>
              <a:gd name="connsiteX1" fmla="*/ 361950 w 361950"/>
              <a:gd name="connsiteY1" fmla="*/ 0 h 762000"/>
              <a:gd name="connsiteX2" fmla="*/ 361950 w 361950"/>
              <a:gd name="connsiteY2" fmla="*/ 762000 h 762000"/>
              <a:gd name="connsiteX0" fmla="*/ 0 w 361950"/>
              <a:gd name="connsiteY0" fmla="*/ 0 h 818100"/>
              <a:gd name="connsiteX1" fmla="*/ 361950 w 361950"/>
              <a:gd name="connsiteY1" fmla="*/ 0 h 818100"/>
              <a:gd name="connsiteX2" fmla="*/ 361950 w 361950"/>
              <a:gd name="connsiteY2" fmla="*/ 762000 h 818100"/>
              <a:gd name="connsiteX3" fmla="*/ 360142 w 361950"/>
              <a:gd name="connsiteY3" fmla="*/ 760797 h 818100"/>
              <a:gd name="connsiteX0" fmla="*/ 58958 w 420908"/>
              <a:gd name="connsiteY0" fmla="*/ 0 h 837769"/>
              <a:gd name="connsiteX1" fmla="*/ 420908 w 420908"/>
              <a:gd name="connsiteY1" fmla="*/ 0 h 837769"/>
              <a:gd name="connsiteX2" fmla="*/ 420908 w 420908"/>
              <a:gd name="connsiteY2" fmla="*/ 762000 h 837769"/>
              <a:gd name="connsiteX3" fmla="*/ 0 w 420908"/>
              <a:gd name="connsiteY3" fmla="*/ 817947 h 837769"/>
              <a:gd name="connsiteX0" fmla="*/ 58958 w 420908"/>
              <a:gd name="connsiteY0" fmla="*/ 0 h 817947"/>
              <a:gd name="connsiteX1" fmla="*/ 420908 w 420908"/>
              <a:gd name="connsiteY1" fmla="*/ 0 h 817947"/>
              <a:gd name="connsiteX2" fmla="*/ 420908 w 420908"/>
              <a:gd name="connsiteY2" fmla="*/ 762000 h 817947"/>
              <a:gd name="connsiteX3" fmla="*/ 0 w 420908"/>
              <a:gd name="connsiteY3" fmla="*/ 817947 h 817947"/>
              <a:gd name="connsiteX0" fmla="*/ 58958 w 420908"/>
              <a:gd name="connsiteY0" fmla="*/ 0 h 770322"/>
              <a:gd name="connsiteX1" fmla="*/ 420908 w 420908"/>
              <a:gd name="connsiteY1" fmla="*/ 0 h 770322"/>
              <a:gd name="connsiteX2" fmla="*/ 420908 w 420908"/>
              <a:gd name="connsiteY2" fmla="*/ 762000 h 770322"/>
              <a:gd name="connsiteX3" fmla="*/ 0 w 420908"/>
              <a:gd name="connsiteY3" fmla="*/ 770322 h 770322"/>
              <a:gd name="connsiteX0" fmla="*/ 58958 w 420908"/>
              <a:gd name="connsiteY0" fmla="*/ 0 h 762000"/>
              <a:gd name="connsiteX1" fmla="*/ 420908 w 420908"/>
              <a:gd name="connsiteY1" fmla="*/ 0 h 762000"/>
              <a:gd name="connsiteX2" fmla="*/ 420908 w 420908"/>
              <a:gd name="connsiteY2" fmla="*/ 762000 h 762000"/>
              <a:gd name="connsiteX3" fmla="*/ 0 w 420908"/>
              <a:gd name="connsiteY3" fmla="*/ 760797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908" h="762000">
                <a:moveTo>
                  <a:pt x="58958" y="0"/>
                </a:moveTo>
                <a:lnTo>
                  <a:pt x="420908" y="0"/>
                </a:lnTo>
                <a:lnTo>
                  <a:pt x="420908" y="762000"/>
                </a:lnTo>
                <a:lnTo>
                  <a:pt x="0" y="76079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7" name="Picture 13" descr="http://www.psdgraphics.com/wp-content/uploads/2009/07/wireless-ico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919">
            <a:off x="8320566" y="2215917"/>
            <a:ext cx="460081" cy="34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3861703" y="2257426"/>
            <a:ext cx="4472672" cy="24860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18787" y="190500"/>
            <a:ext cx="235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Raymarine</a:t>
            </a:r>
            <a:r>
              <a:rPr lang="en-US" dirty="0"/>
              <a:t> set-up 2014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44577" y="4023901"/>
            <a:ext cx="56425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dirty="0"/>
              <a:t>I70 Display</a:t>
            </a:r>
          </a:p>
        </p:txBody>
      </p:sp>
      <p:pic>
        <p:nvPicPr>
          <p:cNvPr id="46" name="Picture 11" descr="http://www.samsung.com/global/microsite/galaxytab/10.1/images/w_image01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6" t="7386" r="21093" b="21216"/>
          <a:stretch/>
        </p:blipFill>
        <p:spPr bwMode="auto">
          <a:xfrm>
            <a:off x="5072292" y="5149970"/>
            <a:ext cx="1093995" cy="737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5410898" y="5887086"/>
            <a:ext cx="416781" cy="1261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Android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445608" y="2559178"/>
            <a:ext cx="209994" cy="1261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Wifi</a:t>
            </a:r>
            <a:endParaRPr lang="en-US" dirty="0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625" y="5779581"/>
            <a:ext cx="311501" cy="38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06" y="5823395"/>
            <a:ext cx="229524" cy="379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10" descr="Raymarine ST60+ Wind Instrument Display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5" t="9787" r="13483" b="4748"/>
          <a:stretch/>
        </p:blipFill>
        <p:spPr bwMode="auto">
          <a:xfrm>
            <a:off x="9193187" y="854058"/>
            <a:ext cx="689872" cy="69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/>
          <p:cNvSpPr/>
          <p:nvPr/>
        </p:nvSpPr>
        <p:spPr>
          <a:xfrm>
            <a:off x="9121342" y="1555532"/>
            <a:ext cx="929742" cy="3724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/>
              <a:t>ST60+ Wind</a:t>
            </a:r>
          </a:p>
          <a:p>
            <a:pPr algn="ctr">
              <a:lnSpc>
                <a:spcPct val="80000"/>
              </a:lnSpc>
            </a:pPr>
            <a:r>
              <a:rPr lang="en-US" sz="1000" dirty="0"/>
              <a:t>Display</a:t>
            </a:r>
          </a:p>
          <a:p>
            <a:pPr algn="ctr">
              <a:lnSpc>
                <a:spcPct val="80000"/>
              </a:lnSpc>
            </a:pPr>
            <a:r>
              <a:rPr lang="en-US" sz="1000" dirty="0"/>
              <a:t>(already installed)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985670" y="3584098"/>
            <a:ext cx="783869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Wind display &amp;</a:t>
            </a:r>
          </a:p>
          <a:p>
            <a:r>
              <a:rPr lang="en-US" dirty="0"/>
              <a:t>Wind Speed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9538123" y="175737"/>
            <a:ext cx="929906" cy="552746"/>
            <a:chOff x="205395" y="1405525"/>
            <a:chExt cx="929906" cy="552746"/>
          </a:xfrm>
        </p:grpSpPr>
        <p:pic>
          <p:nvPicPr>
            <p:cNvPr id="76" name="Picture 5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flipH="1">
              <a:off x="205395" y="1423475"/>
              <a:ext cx="929906" cy="5347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Rectangle 65"/>
            <p:cNvSpPr/>
            <p:nvPr/>
          </p:nvSpPr>
          <p:spPr>
            <a:xfrm>
              <a:off x="205395" y="1405525"/>
              <a:ext cx="929906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5476876" y="1886414"/>
            <a:ext cx="867225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Navpod</a:t>
            </a:r>
            <a:endParaRPr lang="en-US" dirty="0"/>
          </a:p>
          <a:p>
            <a:r>
              <a:rPr lang="en-US" dirty="0"/>
              <a:t>GP1170/GP2170</a:t>
            </a:r>
          </a:p>
        </p:txBody>
      </p:sp>
      <p:pic>
        <p:nvPicPr>
          <p:cNvPr id="7" name="Picture 2" descr="http://www.raymarine.eu/assets/0/595/604/608/681/a98c2b2d-8ea6-44e0-ac13-6c3bad548743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6" t="7025" r="10834" b="10007"/>
          <a:stretch/>
        </p:blipFill>
        <p:spPr bwMode="auto">
          <a:xfrm>
            <a:off x="4760011" y="3276732"/>
            <a:ext cx="733391" cy="76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raymarine.eu/assets/0/595/604/608/681/d4a3c198-6ef4-4ae4-b486-b6d703792cab.jp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0" t="6983" r="9171" b="7268"/>
          <a:stretch/>
        </p:blipFill>
        <p:spPr bwMode="auto">
          <a:xfrm>
            <a:off x="4769539" y="2290904"/>
            <a:ext cx="742771" cy="80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tangle 57"/>
          <p:cNvSpPr/>
          <p:nvPr/>
        </p:nvSpPr>
        <p:spPr>
          <a:xfrm>
            <a:off x="4854948" y="3085474"/>
            <a:ext cx="56425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dirty="0"/>
              <a:t>I70 Display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48188" y="2571752"/>
            <a:ext cx="721351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/>
              <a:t>Race Timer or</a:t>
            </a:r>
          </a:p>
          <a:p>
            <a:pPr algn="ctr">
              <a:lnSpc>
                <a:spcPct val="80000"/>
              </a:lnSpc>
            </a:pPr>
            <a:r>
              <a:rPr lang="en-US" sz="1000" dirty="0"/>
              <a:t>Boat Speed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657891" y="2360431"/>
            <a:ext cx="761427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Chartplotter</a:t>
            </a:r>
            <a:r>
              <a:rPr lang="en-US" dirty="0"/>
              <a:t> &amp;</a:t>
            </a:r>
          </a:p>
          <a:p>
            <a:r>
              <a:rPr lang="en-US" dirty="0"/>
              <a:t>Boat Speed</a:t>
            </a:r>
          </a:p>
        </p:txBody>
      </p:sp>
      <p:pic>
        <p:nvPicPr>
          <p:cNvPr id="12" name="Picture 6" descr="a7 Front Home Screen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08" t="11754" r="11686" b="8006"/>
          <a:stretch/>
        </p:blipFill>
        <p:spPr bwMode="auto">
          <a:xfrm>
            <a:off x="6276976" y="2631307"/>
            <a:ext cx="1600200" cy="110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6604190" y="3798673"/>
            <a:ext cx="945772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A75 Multifunction</a:t>
            </a:r>
          </a:p>
          <a:p>
            <a:r>
              <a:rPr lang="en-US" dirty="0"/>
              <a:t>display</a:t>
            </a:r>
          </a:p>
        </p:txBody>
      </p:sp>
      <p:pic>
        <p:nvPicPr>
          <p:cNvPr id="63" name="Picture 8" descr="http://www.signetmarine.com/products-2/traditionals/SL172/images/SL172_hero.jpg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83" r="7980" b="14764"/>
          <a:stretch/>
        </p:blipFill>
        <p:spPr bwMode="auto">
          <a:xfrm>
            <a:off x="8334375" y="823097"/>
            <a:ext cx="708434" cy="71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://www.signetmarine.com/products-2/traditionals/SL267A/images/SL267A_hero.jpg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2" t="1852" r="7824" b="14057"/>
          <a:stretch/>
        </p:blipFill>
        <p:spPr bwMode="auto">
          <a:xfrm>
            <a:off x="3336628" y="817243"/>
            <a:ext cx="726344" cy="72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8" name="Straight Connector 67"/>
          <p:cNvCxnSpPr>
            <a:stCxn id="71" idx="2"/>
          </p:cNvCxnSpPr>
          <p:nvPr/>
        </p:nvCxnSpPr>
        <p:spPr>
          <a:xfrm flipH="1">
            <a:off x="2633536" y="3723373"/>
            <a:ext cx="166806" cy="68802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69" name="Picture 3" descr="p70 Sailboat Autopilot Control Head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36" y="4918514"/>
            <a:ext cx="834717" cy="83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2055891" y="5760435"/>
            <a:ext cx="1014700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P70 Autopilot Head</a:t>
            </a:r>
          </a:p>
          <a:p>
            <a:r>
              <a:rPr lang="en-US" dirty="0"/>
              <a:t>(already installed)</a:t>
            </a:r>
          </a:p>
        </p:txBody>
      </p:sp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510" y="2985170"/>
            <a:ext cx="1017665" cy="738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2301342" y="3790671"/>
            <a:ext cx="1078821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/>
              <a:t>X5 Course Computer</a:t>
            </a:r>
          </a:p>
          <a:p>
            <a:pPr algn="ctr"/>
            <a:r>
              <a:rPr lang="en-US" sz="1000" dirty="0"/>
              <a:t>(already installed)</a:t>
            </a:r>
          </a:p>
        </p:txBody>
      </p:sp>
      <p:pic>
        <p:nvPicPr>
          <p:cNvPr id="78" name="Picture 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355" y="2285600"/>
            <a:ext cx="453214" cy="410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Rectangle 79"/>
          <p:cNvSpPr/>
          <p:nvPr/>
        </p:nvSpPr>
        <p:spPr>
          <a:xfrm>
            <a:off x="2812613" y="2363412"/>
            <a:ext cx="92974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/>
              <a:t>Fluxgate</a:t>
            </a:r>
          </a:p>
          <a:p>
            <a:pPr algn="ctr">
              <a:lnSpc>
                <a:spcPct val="80000"/>
              </a:lnSpc>
            </a:pPr>
            <a:r>
              <a:rPr lang="en-US" sz="1000" dirty="0"/>
              <a:t>Compass</a:t>
            </a:r>
          </a:p>
          <a:p>
            <a:pPr algn="ctr">
              <a:lnSpc>
                <a:spcPct val="80000"/>
              </a:lnSpc>
            </a:pPr>
            <a:r>
              <a:rPr lang="en-US" sz="1000" dirty="0"/>
              <a:t>(already installed)</a:t>
            </a:r>
          </a:p>
        </p:txBody>
      </p:sp>
      <p:cxnSp>
        <p:nvCxnSpPr>
          <p:cNvPr id="81" name="Straight Connector 80"/>
          <p:cNvCxnSpPr>
            <a:stCxn id="78" idx="2"/>
            <a:endCxn id="71" idx="0"/>
          </p:cNvCxnSpPr>
          <p:nvPr/>
        </p:nvCxnSpPr>
        <p:spPr>
          <a:xfrm>
            <a:off x="2519962" y="2696515"/>
            <a:ext cx="280380" cy="2886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526689" y="1537744"/>
            <a:ext cx="323807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Signet</a:t>
            </a:r>
          </a:p>
          <a:p>
            <a:r>
              <a:rPr lang="en-US" dirty="0"/>
              <a:t>Speed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37897" y="1565494"/>
            <a:ext cx="323807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Signet</a:t>
            </a:r>
          </a:p>
          <a:p>
            <a:r>
              <a:rPr lang="en-US" dirty="0"/>
              <a:t>Depth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9077987" y="4413046"/>
          <a:ext cx="920272" cy="38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20" imgW="521936" imgH="216957" progId="Visio.Drawing.11">
                  <p:embed/>
                </p:oleObj>
              </mc:Choice>
              <mc:Fallback>
                <p:oleObj name="Visio" r:id="rId20" imgW="521936" imgH="216957" progId="Visio.Drawing.11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7987" y="4413046"/>
                        <a:ext cx="920272" cy="38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9013607" y="4795403"/>
            <a:ext cx="835534" cy="24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Seatalk</a:t>
            </a:r>
            <a:r>
              <a:rPr lang="en-US" dirty="0"/>
              <a:t> to</a:t>
            </a:r>
          </a:p>
          <a:p>
            <a:r>
              <a:rPr lang="en-US" dirty="0"/>
              <a:t>NG Converter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1678" y="4563189"/>
            <a:ext cx="776112" cy="24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Seatalk</a:t>
            </a:r>
            <a:r>
              <a:rPr lang="en-US" dirty="0"/>
              <a:t> 5 way (A06064 )</a:t>
            </a: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925" y="4044539"/>
            <a:ext cx="596026" cy="17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7" descr="5 way connector"/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9" t="32862" r="9926" b="33941"/>
          <a:stretch/>
        </p:blipFill>
        <p:spPr bwMode="auto">
          <a:xfrm>
            <a:off x="5442138" y="4388135"/>
            <a:ext cx="854143" cy="16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5476875" y="3629025"/>
            <a:ext cx="361950" cy="762000"/>
          </a:xfrm>
          <a:custGeom>
            <a:avLst/>
            <a:gdLst>
              <a:gd name="connsiteX0" fmla="*/ 0 w 361950"/>
              <a:gd name="connsiteY0" fmla="*/ 0 h 762000"/>
              <a:gd name="connsiteX1" fmla="*/ 361950 w 361950"/>
              <a:gd name="connsiteY1" fmla="*/ 0 h 762000"/>
              <a:gd name="connsiteX2" fmla="*/ 361950 w 361950"/>
              <a:gd name="connsiteY2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950" h="762000">
                <a:moveTo>
                  <a:pt x="0" y="0"/>
                </a:moveTo>
                <a:lnTo>
                  <a:pt x="361950" y="0"/>
                </a:lnTo>
                <a:lnTo>
                  <a:pt x="361950" y="7620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" name="Picture 2" descr="Transducer connections on the iTC-5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8024" y="5103445"/>
            <a:ext cx="1077002" cy="60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15"/>
          <p:cNvCxnSpPr>
            <a:endCxn id="1040" idx="0"/>
          </p:cNvCxnSpPr>
          <p:nvPr/>
        </p:nvCxnSpPr>
        <p:spPr>
          <a:xfrm>
            <a:off x="9756906" y="5297091"/>
            <a:ext cx="114762" cy="5263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039" idx="0"/>
          </p:cNvCxnSpPr>
          <p:nvPr/>
        </p:nvCxnSpPr>
        <p:spPr>
          <a:xfrm flipH="1">
            <a:off x="9431376" y="5408236"/>
            <a:ext cx="112675" cy="3713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7" descr="5 way connector"/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9" t="32862" r="9926" b="33941"/>
          <a:stretch/>
        </p:blipFill>
        <p:spPr bwMode="auto">
          <a:xfrm>
            <a:off x="2039659" y="4388135"/>
            <a:ext cx="854143" cy="16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9434741" y="5635553"/>
            <a:ext cx="267702" cy="1261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ITC-5</a:t>
            </a:r>
          </a:p>
        </p:txBody>
      </p:sp>
      <p:cxnSp>
        <p:nvCxnSpPr>
          <p:cNvPr id="40" name="Straight Connector 39"/>
          <p:cNvCxnSpPr>
            <a:stCxn id="74" idx="2"/>
          </p:cNvCxnSpPr>
          <p:nvPr/>
        </p:nvCxnSpPr>
        <p:spPr>
          <a:xfrm>
            <a:off x="9538123" y="1547269"/>
            <a:ext cx="15452" cy="2081757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56" name="Freeform 2055"/>
          <p:cNvSpPr/>
          <p:nvPr/>
        </p:nvSpPr>
        <p:spPr>
          <a:xfrm>
            <a:off x="1609725" y="4300807"/>
            <a:ext cx="8092718" cy="1874781"/>
          </a:xfrm>
          <a:custGeom>
            <a:avLst/>
            <a:gdLst>
              <a:gd name="connsiteX0" fmla="*/ 1819275 w 1819275"/>
              <a:gd name="connsiteY0" fmla="*/ 1409700 h 1762125"/>
              <a:gd name="connsiteX1" fmla="*/ 1819275 w 1819275"/>
              <a:gd name="connsiteY1" fmla="*/ 1762125 h 1762125"/>
              <a:gd name="connsiteX2" fmla="*/ 0 w 1819275"/>
              <a:gd name="connsiteY2" fmla="*/ 1762125 h 1762125"/>
              <a:gd name="connsiteX3" fmla="*/ 57150 w 1819275"/>
              <a:gd name="connsiteY3" fmla="*/ 0 h 1762125"/>
              <a:gd name="connsiteX4" fmla="*/ 238125 w 1819275"/>
              <a:gd name="connsiteY4" fmla="*/ 0 h 1762125"/>
              <a:gd name="connsiteX5" fmla="*/ 238125 w 1819275"/>
              <a:gd name="connsiteY5" fmla="*/ 171450 h 1762125"/>
              <a:gd name="connsiteX0" fmla="*/ 1819275 w 1819275"/>
              <a:gd name="connsiteY0" fmla="*/ 1762125 h 1762125"/>
              <a:gd name="connsiteX1" fmla="*/ 0 w 1819275"/>
              <a:gd name="connsiteY1" fmla="*/ 1762125 h 1762125"/>
              <a:gd name="connsiteX2" fmla="*/ 57150 w 1819275"/>
              <a:gd name="connsiteY2" fmla="*/ 0 h 1762125"/>
              <a:gd name="connsiteX3" fmla="*/ 238125 w 1819275"/>
              <a:gd name="connsiteY3" fmla="*/ 0 h 1762125"/>
              <a:gd name="connsiteX4" fmla="*/ 238125 w 1819275"/>
              <a:gd name="connsiteY4" fmla="*/ 171450 h 1762125"/>
              <a:gd name="connsiteX0" fmla="*/ 1819275 w 1819275"/>
              <a:gd name="connsiteY0" fmla="*/ 1762125 h 1762125"/>
              <a:gd name="connsiteX1" fmla="*/ 0 w 1819275"/>
              <a:gd name="connsiteY1" fmla="*/ 1762125 h 1762125"/>
              <a:gd name="connsiteX2" fmla="*/ 12470 w 1819275"/>
              <a:gd name="connsiteY2" fmla="*/ 8814 h 1762125"/>
              <a:gd name="connsiteX3" fmla="*/ 238125 w 1819275"/>
              <a:gd name="connsiteY3" fmla="*/ 0 h 1762125"/>
              <a:gd name="connsiteX4" fmla="*/ 238125 w 1819275"/>
              <a:gd name="connsiteY4" fmla="*/ 171450 h 1762125"/>
              <a:gd name="connsiteX0" fmla="*/ 1819275 w 1819275"/>
              <a:gd name="connsiteY0" fmla="*/ 1762125 h 1762125"/>
              <a:gd name="connsiteX1" fmla="*/ 0 w 1819275"/>
              <a:gd name="connsiteY1" fmla="*/ 1762125 h 1762125"/>
              <a:gd name="connsiteX2" fmla="*/ 6961 w 1819275"/>
              <a:gd name="connsiteY2" fmla="*/ 26442 h 1762125"/>
              <a:gd name="connsiteX3" fmla="*/ 238125 w 1819275"/>
              <a:gd name="connsiteY3" fmla="*/ 0 h 1762125"/>
              <a:gd name="connsiteX4" fmla="*/ 238125 w 1819275"/>
              <a:gd name="connsiteY4" fmla="*/ 171450 h 1762125"/>
              <a:gd name="connsiteX0" fmla="*/ 1819275 w 1820687"/>
              <a:gd name="connsiteY0" fmla="*/ 1762125 h 1762125"/>
              <a:gd name="connsiteX1" fmla="*/ 1820687 w 1820687"/>
              <a:gd name="connsiteY1" fmla="*/ 1753979 h 1762125"/>
              <a:gd name="connsiteX2" fmla="*/ 0 w 1820687"/>
              <a:gd name="connsiteY2" fmla="*/ 1762125 h 1762125"/>
              <a:gd name="connsiteX3" fmla="*/ 6961 w 1820687"/>
              <a:gd name="connsiteY3" fmla="*/ 26442 h 1762125"/>
              <a:gd name="connsiteX4" fmla="*/ 238125 w 1820687"/>
              <a:gd name="connsiteY4" fmla="*/ 0 h 1762125"/>
              <a:gd name="connsiteX5" fmla="*/ 238125 w 1820687"/>
              <a:gd name="connsiteY5" fmla="*/ 171450 h 1762125"/>
              <a:gd name="connsiteX0" fmla="*/ 1819275 w 1820687"/>
              <a:gd name="connsiteY0" fmla="*/ 1762125 h 1762125"/>
              <a:gd name="connsiteX1" fmla="*/ 1820687 w 1820687"/>
              <a:gd name="connsiteY1" fmla="*/ 1753979 h 1762125"/>
              <a:gd name="connsiteX2" fmla="*/ 1820686 w 1820687"/>
              <a:gd name="connsiteY2" fmla="*/ 1753979 h 1762125"/>
              <a:gd name="connsiteX3" fmla="*/ 0 w 1820687"/>
              <a:gd name="connsiteY3" fmla="*/ 1762125 h 1762125"/>
              <a:gd name="connsiteX4" fmla="*/ 6961 w 1820687"/>
              <a:gd name="connsiteY4" fmla="*/ 26442 h 1762125"/>
              <a:gd name="connsiteX5" fmla="*/ 238125 w 1820687"/>
              <a:gd name="connsiteY5" fmla="*/ 0 h 1762125"/>
              <a:gd name="connsiteX6" fmla="*/ 238125 w 1820687"/>
              <a:gd name="connsiteY6" fmla="*/ 171450 h 1762125"/>
              <a:gd name="connsiteX0" fmla="*/ 1819275 w 2028799"/>
              <a:gd name="connsiteY0" fmla="*/ 1762125 h 1762125"/>
              <a:gd name="connsiteX1" fmla="*/ 1820687 w 2028799"/>
              <a:gd name="connsiteY1" fmla="*/ 1753979 h 1762125"/>
              <a:gd name="connsiteX2" fmla="*/ 1820686 w 2028799"/>
              <a:gd name="connsiteY2" fmla="*/ 1753979 h 1762125"/>
              <a:gd name="connsiteX3" fmla="*/ 0 w 2028799"/>
              <a:gd name="connsiteY3" fmla="*/ 1762125 h 1762125"/>
              <a:gd name="connsiteX4" fmla="*/ 6961 w 2028799"/>
              <a:gd name="connsiteY4" fmla="*/ 26442 h 1762125"/>
              <a:gd name="connsiteX5" fmla="*/ 238125 w 2028799"/>
              <a:gd name="connsiteY5" fmla="*/ 0 h 1762125"/>
              <a:gd name="connsiteX6" fmla="*/ 238125 w 2028799"/>
              <a:gd name="connsiteY6" fmla="*/ 171450 h 1762125"/>
              <a:gd name="connsiteX0" fmla="*/ 1819275 w 2116941"/>
              <a:gd name="connsiteY0" fmla="*/ 1762125 h 1762125"/>
              <a:gd name="connsiteX1" fmla="*/ 1820687 w 2116941"/>
              <a:gd name="connsiteY1" fmla="*/ 1753979 h 1762125"/>
              <a:gd name="connsiteX2" fmla="*/ 1820686 w 2116941"/>
              <a:gd name="connsiteY2" fmla="*/ 1753979 h 1762125"/>
              <a:gd name="connsiteX3" fmla="*/ 0 w 2116941"/>
              <a:gd name="connsiteY3" fmla="*/ 1762125 h 1762125"/>
              <a:gd name="connsiteX4" fmla="*/ 6961 w 2116941"/>
              <a:gd name="connsiteY4" fmla="*/ 26442 h 1762125"/>
              <a:gd name="connsiteX5" fmla="*/ 238125 w 2116941"/>
              <a:gd name="connsiteY5" fmla="*/ 0 h 1762125"/>
              <a:gd name="connsiteX6" fmla="*/ 238125 w 2116941"/>
              <a:gd name="connsiteY6" fmla="*/ 171450 h 1762125"/>
              <a:gd name="connsiteX0" fmla="*/ 1819275 w 2196514"/>
              <a:gd name="connsiteY0" fmla="*/ 1762125 h 1762125"/>
              <a:gd name="connsiteX1" fmla="*/ 1820687 w 2196514"/>
              <a:gd name="connsiteY1" fmla="*/ 1753979 h 1762125"/>
              <a:gd name="connsiteX2" fmla="*/ 1820686 w 2196514"/>
              <a:gd name="connsiteY2" fmla="*/ 1753979 h 1762125"/>
              <a:gd name="connsiteX3" fmla="*/ 0 w 2196514"/>
              <a:gd name="connsiteY3" fmla="*/ 1762125 h 1762125"/>
              <a:gd name="connsiteX4" fmla="*/ 6961 w 2196514"/>
              <a:gd name="connsiteY4" fmla="*/ 26442 h 1762125"/>
              <a:gd name="connsiteX5" fmla="*/ 238125 w 2196514"/>
              <a:gd name="connsiteY5" fmla="*/ 0 h 1762125"/>
              <a:gd name="connsiteX6" fmla="*/ 238125 w 2196514"/>
              <a:gd name="connsiteY6" fmla="*/ 171450 h 1762125"/>
              <a:gd name="connsiteX0" fmla="*/ 1819275 w 2235688"/>
              <a:gd name="connsiteY0" fmla="*/ 1762125 h 1762125"/>
              <a:gd name="connsiteX1" fmla="*/ 1820687 w 2235688"/>
              <a:gd name="connsiteY1" fmla="*/ 1753979 h 1762125"/>
              <a:gd name="connsiteX2" fmla="*/ 1820686 w 2235688"/>
              <a:gd name="connsiteY2" fmla="*/ 1753979 h 1762125"/>
              <a:gd name="connsiteX3" fmla="*/ 0 w 2235688"/>
              <a:gd name="connsiteY3" fmla="*/ 1762125 h 1762125"/>
              <a:gd name="connsiteX4" fmla="*/ 6961 w 2235688"/>
              <a:gd name="connsiteY4" fmla="*/ 26442 h 1762125"/>
              <a:gd name="connsiteX5" fmla="*/ 238125 w 2235688"/>
              <a:gd name="connsiteY5" fmla="*/ 0 h 1762125"/>
              <a:gd name="connsiteX6" fmla="*/ 238125 w 2235688"/>
              <a:gd name="connsiteY6" fmla="*/ 171450 h 1762125"/>
              <a:gd name="connsiteX0" fmla="*/ 1819275 w 2235688"/>
              <a:gd name="connsiteY0" fmla="*/ 1735683 h 1735683"/>
              <a:gd name="connsiteX1" fmla="*/ 1820687 w 2235688"/>
              <a:gd name="connsiteY1" fmla="*/ 1727537 h 1735683"/>
              <a:gd name="connsiteX2" fmla="*/ 1820686 w 2235688"/>
              <a:gd name="connsiteY2" fmla="*/ 1727537 h 1735683"/>
              <a:gd name="connsiteX3" fmla="*/ 0 w 2235688"/>
              <a:gd name="connsiteY3" fmla="*/ 1735683 h 1735683"/>
              <a:gd name="connsiteX4" fmla="*/ 6961 w 2235688"/>
              <a:gd name="connsiteY4" fmla="*/ 0 h 1735683"/>
              <a:gd name="connsiteX5" fmla="*/ 141086 w 2235688"/>
              <a:gd name="connsiteY5" fmla="*/ 853 h 1735683"/>
              <a:gd name="connsiteX6" fmla="*/ 238125 w 2235688"/>
              <a:gd name="connsiteY6" fmla="*/ 145008 h 1735683"/>
              <a:gd name="connsiteX0" fmla="*/ 1819275 w 2235688"/>
              <a:gd name="connsiteY0" fmla="*/ 1735683 h 1735683"/>
              <a:gd name="connsiteX1" fmla="*/ 1820687 w 2235688"/>
              <a:gd name="connsiteY1" fmla="*/ 1727537 h 1735683"/>
              <a:gd name="connsiteX2" fmla="*/ 1820686 w 2235688"/>
              <a:gd name="connsiteY2" fmla="*/ 1727537 h 1735683"/>
              <a:gd name="connsiteX3" fmla="*/ 0 w 2235688"/>
              <a:gd name="connsiteY3" fmla="*/ 1735683 h 1735683"/>
              <a:gd name="connsiteX4" fmla="*/ 6961 w 2235688"/>
              <a:gd name="connsiteY4" fmla="*/ 0 h 1735683"/>
              <a:gd name="connsiteX5" fmla="*/ 141086 w 2235688"/>
              <a:gd name="connsiteY5" fmla="*/ 853 h 1735683"/>
              <a:gd name="connsiteX6" fmla="*/ 141086 w 2235688"/>
              <a:gd name="connsiteY6" fmla="*/ 126812 h 1735683"/>
              <a:gd name="connsiteX0" fmla="*/ 1819275 w 2235688"/>
              <a:gd name="connsiteY0" fmla="*/ 1734830 h 1734830"/>
              <a:gd name="connsiteX1" fmla="*/ 1820687 w 2235688"/>
              <a:gd name="connsiteY1" fmla="*/ 1726684 h 1734830"/>
              <a:gd name="connsiteX2" fmla="*/ 1820686 w 2235688"/>
              <a:gd name="connsiteY2" fmla="*/ 1726684 h 1734830"/>
              <a:gd name="connsiteX3" fmla="*/ 0 w 2235688"/>
              <a:gd name="connsiteY3" fmla="*/ 1734830 h 1734830"/>
              <a:gd name="connsiteX4" fmla="*/ 4189 w 2235688"/>
              <a:gd name="connsiteY4" fmla="*/ 8245 h 1734830"/>
              <a:gd name="connsiteX5" fmla="*/ 141086 w 2235688"/>
              <a:gd name="connsiteY5" fmla="*/ 0 h 1734830"/>
              <a:gd name="connsiteX6" fmla="*/ 141086 w 2235688"/>
              <a:gd name="connsiteY6" fmla="*/ 125959 h 17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5688" h="1734830">
                <a:moveTo>
                  <a:pt x="1819275" y="1734830"/>
                </a:moveTo>
                <a:lnTo>
                  <a:pt x="1820687" y="1726684"/>
                </a:lnTo>
                <a:cubicBezTo>
                  <a:pt x="1820687" y="1726684"/>
                  <a:pt x="2754442" y="459748"/>
                  <a:pt x="1820686" y="1726684"/>
                </a:cubicBezTo>
                <a:lnTo>
                  <a:pt x="0" y="1734830"/>
                </a:lnTo>
                <a:cubicBezTo>
                  <a:pt x="4157" y="1150393"/>
                  <a:pt x="32" y="592682"/>
                  <a:pt x="4189" y="8245"/>
                </a:cubicBezTo>
                <a:lnTo>
                  <a:pt x="141086" y="0"/>
                </a:lnTo>
                <a:lnTo>
                  <a:pt x="141086" y="12595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6404913" y="6210591"/>
            <a:ext cx="1246682" cy="126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Backbone NG</a:t>
            </a:r>
          </a:p>
        </p:txBody>
      </p:sp>
      <p:sp>
        <p:nvSpPr>
          <p:cNvPr id="106" name="TextBox 105"/>
          <p:cNvSpPr txBox="1"/>
          <p:nvPr/>
        </p:nvSpPr>
        <p:spPr>
          <a:xfrm rot="16200000">
            <a:off x="9194714" y="3946394"/>
            <a:ext cx="727675" cy="495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Adapter </a:t>
            </a:r>
          </a:p>
          <a:p>
            <a:r>
              <a:rPr lang="en-US" dirty="0"/>
              <a:t>Cable</a:t>
            </a:r>
          </a:p>
          <a:p>
            <a:r>
              <a:rPr lang="en-US" dirty="0"/>
              <a:t>15.7 in </a:t>
            </a:r>
          </a:p>
          <a:p>
            <a:r>
              <a:rPr lang="en-US" dirty="0"/>
              <a:t>(A06047)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6957734" y="5200415"/>
            <a:ext cx="47920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pPr>
              <a:lnSpc>
                <a:spcPct val="100000"/>
              </a:lnSpc>
            </a:pPr>
            <a:r>
              <a:rPr lang="en-US" dirty="0"/>
              <a:t>Spur</a:t>
            </a:r>
          </a:p>
          <a:p>
            <a:pPr>
              <a:lnSpc>
                <a:spcPct val="100000"/>
              </a:lnSpc>
            </a:pPr>
            <a:r>
              <a:rPr lang="en-US" dirty="0"/>
              <a:t>15 in</a:t>
            </a:r>
          </a:p>
        </p:txBody>
      </p:sp>
      <p:sp>
        <p:nvSpPr>
          <p:cNvPr id="86" name="TextBox 85"/>
          <p:cNvSpPr txBox="1"/>
          <p:nvPr/>
        </p:nvSpPr>
        <p:spPr>
          <a:xfrm rot="16200000">
            <a:off x="5540899" y="3898041"/>
            <a:ext cx="595852" cy="262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pPr>
              <a:lnSpc>
                <a:spcPct val="85000"/>
              </a:lnSpc>
            </a:pPr>
            <a:r>
              <a:rPr lang="en-US" dirty="0"/>
              <a:t>Spur 15 in (A06038)</a:t>
            </a:r>
          </a:p>
        </p:txBody>
      </p:sp>
      <p:sp>
        <p:nvSpPr>
          <p:cNvPr id="3" name="Rectangle 2"/>
          <p:cNvSpPr/>
          <p:nvPr/>
        </p:nvSpPr>
        <p:spPr>
          <a:xfrm>
            <a:off x="9444050" y="3565291"/>
            <a:ext cx="464953" cy="25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8716259" y="3578352"/>
            <a:ext cx="653101" cy="24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Seatalk</a:t>
            </a:r>
            <a:endParaRPr lang="en-US" dirty="0"/>
          </a:p>
          <a:p>
            <a:r>
              <a:rPr lang="en-US" dirty="0"/>
              <a:t>Junction box</a:t>
            </a:r>
          </a:p>
        </p:txBody>
      </p:sp>
      <p:sp>
        <p:nvSpPr>
          <p:cNvPr id="6" name="Freeform 5"/>
          <p:cNvSpPr/>
          <p:nvPr/>
        </p:nvSpPr>
        <p:spPr>
          <a:xfrm>
            <a:off x="9544051" y="3819525"/>
            <a:ext cx="9525" cy="857250"/>
          </a:xfrm>
          <a:custGeom>
            <a:avLst/>
            <a:gdLst>
              <a:gd name="connsiteX0" fmla="*/ 0 w 9525"/>
              <a:gd name="connsiteY0" fmla="*/ 857250 h 857250"/>
              <a:gd name="connsiteX1" fmla="*/ 9525 w 9525"/>
              <a:gd name="connsiteY1" fmla="*/ 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25" h="857250">
                <a:moveTo>
                  <a:pt x="0" y="857250"/>
                </a:moveTo>
                <a:lnTo>
                  <a:pt x="952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80831" y="1099836"/>
            <a:ext cx="1094847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/>
              <a:t>Seatalk1 Plug to Plug</a:t>
            </a:r>
          </a:p>
          <a:p>
            <a:pPr algn="ctr"/>
            <a:r>
              <a:rPr lang="en-US" sz="1000" dirty="0"/>
              <a:t>3m/9.8ft</a:t>
            </a:r>
          </a:p>
          <a:p>
            <a:pPr algn="ctr"/>
            <a:r>
              <a:rPr lang="en-US" sz="1000" dirty="0"/>
              <a:t>(D285) – extra</a:t>
            </a:r>
          </a:p>
          <a:p>
            <a:pPr algn="ctr"/>
            <a:endParaRPr 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8631345" y="3276732"/>
            <a:ext cx="666996" cy="126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Nav</a:t>
            </a:r>
            <a:r>
              <a:rPr lang="en-US" dirty="0"/>
              <a:t> Station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9883060" y="4645117"/>
            <a:ext cx="25943" cy="87341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2" name="TextBox 91"/>
          <p:cNvSpPr txBox="1"/>
          <p:nvPr/>
        </p:nvSpPr>
        <p:spPr>
          <a:xfrm rot="16200000">
            <a:off x="9865384" y="4675953"/>
            <a:ext cx="919282" cy="24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Backbone Cable</a:t>
            </a:r>
          </a:p>
          <a:p>
            <a:r>
              <a:rPr lang="en-US" dirty="0"/>
              <a:t>15.7 in ((A06033)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283171" y="6021699"/>
            <a:ext cx="117207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pPr>
              <a:lnSpc>
                <a:spcPct val="100000"/>
              </a:lnSpc>
            </a:pPr>
            <a:r>
              <a:rPr lang="en-US" dirty="0"/>
              <a:t>Backbone Cable</a:t>
            </a:r>
          </a:p>
          <a:p>
            <a:pPr>
              <a:lnSpc>
                <a:spcPct val="100000"/>
              </a:lnSpc>
            </a:pPr>
            <a:r>
              <a:rPr lang="en-US" dirty="0"/>
              <a:t>16.25 </a:t>
            </a:r>
            <a:r>
              <a:rPr lang="en-US" dirty="0" err="1"/>
              <a:t>ft</a:t>
            </a:r>
            <a:r>
              <a:rPr lang="en-US" dirty="0"/>
              <a:t> (A06036)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111096" y="1561262"/>
            <a:ext cx="117207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pPr>
              <a:lnSpc>
                <a:spcPct val="100000"/>
              </a:lnSpc>
            </a:pPr>
            <a:r>
              <a:rPr lang="en-US" dirty="0"/>
              <a:t>Backbone Cable</a:t>
            </a:r>
          </a:p>
          <a:p>
            <a:pPr>
              <a:lnSpc>
                <a:spcPct val="100000"/>
              </a:lnSpc>
            </a:pPr>
            <a:r>
              <a:rPr lang="en-US" dirty="0"/>
              <a:t>9.75 </a:t>
            </a:r>
            <a:r>
              <a:rPr lang="en-US" dirty="0" err="1"/>
              <a:t>ft</a:t>
            </a:r>
            <a:r>
              <a:rPr lang="en-US" dirty="0"/>
              <a:t> (A06035)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908018" y="4073660"/>
            <a:ext cx="919282" cy="24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Backbone Cable</a:t>
            </a:r>
          </a:p>
          <a:p>
            <a:r>
              <a:rPr lang="en-US" dirty="0"/>
              <a:t>15.7 in ((A06033)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909002" y="4918513"/>
            <a:ext cx="273938" cy="123111"/>
          </a:xfrm>
          <a:prstGeom prst="straightConnector1">
            <a:avLst/>
          </a:prstGeom>
          <a:noFill/>
          <a:ln>
            <a:prstDash val="sysDas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6" name="TextBox 95"/>
          <p:cNvSpPr txBox="1"/>
          <p:nvPr/>
        </p:nvSpPr>
        <p:spPr>
          <a:xfrm>
            <a:off x="5343856" y="4553664"/>
            <a:ext cx="1352634" cy="126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Seatalk</a:t>
            </a:r>
            <a:r>
              <a:rPr lang="en-US" dirty="0"/>
              <a:t> 5 way (A06064 )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692561" y="5078136"/>
            <a:ext cx="641815" cy="126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Power</a:t>
            </a:r>
          </a:p>
        </p:txBody>
      </p:sp>
      <p:pic>
        <p:nvPicPr>
          <p:cNvPr id="2083" name="Picture 3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639" y="1251994"/>
            <a:ext cx="3619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TextBox 96"/>
          <p:cNvSpPr txBox="1"/>
          <p:nvPr/>
        </p:nvSpPr>
        <p:spPr>
          <a:xfrm>
            <a:off x="2037431" y="854059"/>
            <a:ext cx="508151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GPS</a:t>
            </a:r>
          </a:p>
          <a:p>
            <a:r>
              <a:rPr lang="en-US" dirty="0"/>
              <a:t>Antennae</a:t>
            </a:r>
          </a:p>
        </p:txBody>
      </p:sp>
      <p:pic>
        <p:nvPicPr>
          <p:cNvPr id="2088" name="Picture 40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548" y="5222497"/>
            <a:ext cx="4857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Connector 18"/>
          <p:cNvCxnSpPr/>
          <p:nvPr/>
        </p:nvCxnSpPr>
        <p:spPr>
          <a:xfrm flipV="1">
            <a:off x="7983975" y="4676776"/>
            <a:ext cx="1385384" cy="400633"/>
          </a:xfrm>
          <a:prstGeom prst="lin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8" name="Rectangle 87"/>
          <p:cNvSpPr/>
          <p:nvPr/>
        </p:nvSpPr>
        <p:spPr>
          <a:xfrm rot="16200000">
            <a:off x="8996627" y="2468384"/>
            <a:ext cx="109484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/>
              <a:t>Existing Seatalk1 Cable</a:t>
            </a:r>
          </a:p>
        </p:txBody>
      </p:sp>
      <p:cxnSp>
        <p:nvCxnSpPr>
          <p:cNvPr id="82" name="Straight Connector 81"/>
          <p:cNvCxnSpPr>
            <a:stCxn id="69" idx="0"/>
          </p:cNvCxnSpPr>
          <p:nvPr/>
        </p:nvCxnSpPr>
        <p:spPr>
          <a:xfrm flipH="1" flipV="1">
            <a:off x="2325684" y="4467225"/>
            <a:ext cx="201810" cy="451288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98" name="Picture 7" descr="5 way connector"/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9" t="32862" r="9926" b="33941"/>
          <a:stretch/>
        </p:blipFill>
        <p:spPr bwMode="auto">
          <a:xfrm>
            <a:off x="2953648" y="4377245"/>
            <a:ext cx="854143" cy="16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Freeform 98"/>
          <p:cNvSpPr/>
          <p:nvPr/>
        </p:nvSpPr>
        <p:spPr>
          <a:xfrm>
            <a:off x="2812614" y="4332605"/>
            <a:ext cx="257978" cy="140459"/>
          </a:xfrm>
          <a:custGeom>
            <a:avLst/>
            <a:gdLst>
              <a:gd name="connsiteX0" fmla="*/ 0 w 2714625"/>
              <a:gd name="connsiteY0" fmla="*/ 104775 h 123825"/>
              <a:gd name="connsiteX1" fmla="*/ 9525 w 2714625"/>
              <a:gd name="connsiteY1" fmla="*/ 0 h 123825"/>
              <a:gd name="connsiteX2" fmla="*/ 2714625 w 2714625"/>
              <a:gd name="connsiteY2" fmla="*/ 19050 h 123825"/>
              <a:gd name="connsiteX3" fmla="*/ 2714625 w 2714625"/>
              <a:gd name="connsiteY3" fmla="*/ 123825 h 123825"/>
              <a:gd name="connsiteX0" fmla="*/ 0 w 2714625"/>
              <a:gd name="connsiteY0" fmla="*/ 104775 h 123825"/>
              <a:gd name="connsiteX1" fmla="*/ 9525 w 2714625"/>
              <a:gd name="connsiteY1" fmla="*/ 0 h 123825"/>
              <a:gd name="connsiteX2" fmla="*/ 2714625 w 2714625"/>
              <a:gd name="connsiteY2" fmla="*/ 9525 h 123825"/>
              <a:gd name="connsiteX3" fmla="*/ 2714625 w 2714625"/>
              <a:gd name="connsiteY3" fmla="*/ 123825 h 123825"/>
              <a:gd name="connsiteX0" fmla="*/ 0 w 2720975"/>
              <a:gd name="connsiteY0" fmla="*/ 104775 h 123825"/>
              <a:gd name="connsiteX1" fmla="*/ 9525 w 2720975"/>
              <a:gd name="connsiteY1" fmla="*/ 0 h 123825"/>
              <a:gd name="connsiteX2" fmla="*/ 2720975 w 2720975"/>
              <a:gd name="connsiteY2" fmla="*/ 15875 h 123825"/>
              <a:gd name="connsiteX3" fmla="*/ 2714625 w 2720975"/>
              <a:gd name="connsiteY3" fmla="*/ 123825 h 123825"/>
              <a:gd name="connsiteX0" fmla="*/ 0 w 2714625"/>
              <a:gd name="connsiteY0" fmla="*/ 104775 h 123825"/>
              <a:gd name="connsiteX1" fmla="*/ 9525 w 2714625"/>
              <a:gd name="connsiteY1" fmla="*/ 0 h 123825"/>
              <a:gd name="connsiteX2" fmla="*/ 2695730 w 2714625"/>
              <a:gd name="connsiteY2" fmla="*/ 1851 h 123825"/>
              <a:gd name="connsiteX3" fmla="*/ 2714625 w 2714625"/>
              <a:gd name="connsiteY3" fmla="*/ 123825 h 123825"/>
              <a:gd name="connsiteX0" fmla="*/ 0 w 2715364"/>
              <a:gd name="connsiteY0" fmla="*/ 111339 h 130389"/>
              <a:gd name="connsiteX1" fmla="*/ 9525 w 2715364"/>
              <a:gd name="connsiteY1" fmla="*/ 6564 h 130389"/>
              <a:gd name="connsiteX2" fmla="*/ 2715364 w 2715364"/>
              <a:gd name="connsiteY2" fmla="*/ 0 h 130389"/>
              <a:gd name="connsiteX3" fmla="*/ 2714625 w 2715364"/>
              <a:gd name="connsiteY3" fmla="*/ 130389 h 130389"/>
              <a:gd name="connsiteX0" fmla="*/ 0 w 2718169"/>
              <a:gd name="connsiteY0" fmla="*/ 104775 h 123825"/>
              <a:gd name="connsiteX1" fmla="*/ 9525 w 2718169"/>
              <a:gd name="connsiteY1" fmla="*/ 0 h 123825"/>
              <a:gd name="connsiteX2" fmla="*/ 2718169 w 2718169"/>
              <a:gd name="connsiteY2" fmla="*/ 4655 h 123825"/>
              <a:gd name="connsiteX3" fmla="*/ 2714625 w 2718169"/>
              <a:gd name="connsiteY3" fmla="*/ 123825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8169" h="123825">
                <a:moveTo>
                  <a:pt x="0" y="104775"/>
                </a:moveTo>
                <a:lnTo>
                  <a:pt x="9525" y="0"/>
                </a:lnTo>
                <a:lnTo>
                  <a:pt x="2718169" y="4655"/>
                </a:lnTo>
                <a:cubicBezTo>
                  <a:pt x="2717923" y="48118"/>
                  <a:pt x="2714871" y="80362"/>
                  <a:pt x="2714625" y="1238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4009569" y="4206626"/>
            <a:ext cx="1172075" cy="3924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pPr>
              <a:lnSpc>
                <a:spcPct val="85000"/>
              </a:lnSpc>
            </a:pPr>
            <a:r>
              <a:rPr lang="en-US" dirty="0"/>
              <a:t>2 x Backbone Cable – striped end</a:t>
            </a:r>
          </a:p>
          <a:p>
            <a:pPr>
              <a:lnSpc>
                <a:spcPct val="85000"/>
              </a:lnSpc>
            </a:pPr>
            <a:r>
              <a:rPr lang="en-US" dirty="0"/>
              <a:t>3m/9.75 </a:t>
            </a:r>
            <a:r>
              <a:rPr lang="en-US" dirty="0" err="1"/>
              <a:t>ft</a:t>
            </a:r>
            <a:r>
              <a:rPr lang="en-US" dirty="0"/>
              <a:t> (A06035)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775366" y="3492474"/>
            <a:ext cx="595852" cy="262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pPr>
              <a:lnSpc>
                <a:spcPct val="85000"/>
              </a:lnSpc>
            </a:pPr>
            <a:r>
              <a:rPr lang="en-US" dirty="0"/>
              <a:t>Spur 15 in (A06038)</a:t>
            </a: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5551441" y="2972463"/>
            <a:ext cx="595852" cy="2627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pPr>
              <a:lnSpc>
                <a:spcPct val="85000"/>
              </a:lnSpc>
            </a:pPr>
            <a:r>
              <a:rPr lang="en-US" dirty="0"/>
              <a:t>Spur 3.25ft</a:t>
            </a:r>
          </a:p>
          <a:p>
            <a:pPr>
              <a:lnSpc>
                <a:spcPct val="85000"/>
              </a:lnSpc>
            </a:pPr>
            <a:r>
              <a:rPr lang="en-US" dirty="0"/>
              <a:t>(A06039)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131906" y="4565437"/>
            <a:ext cx="776112" cy="24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 err="1"/>
              <a:t>Seatalk</a:t>
            </a:r>
            <a:r>
              <a:rPr lang="en-US" dirty="0"/>
              <a:t> 5 way (A06064 )</a:t>
            </a:r>
          </a:p>
        </p:txBody>
      </p:sp>
      <p:sp>
        <p:nvSpPr>
          <p:cNvPr id="9" name="Rectangle 8"/>
          <p:cNvSpPr/>
          <p:nvPr/>
        </p:nvSpPr>
        <p:spPr>
          <a:xfrm>
            <a:off x="9814288" y="4411398"/>
            <a:ext cx="150387" cy="1913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6313003" y="4228435"/>
            <a:ext cx="623340" cy="24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Terminator</a:t>
            </a:r>
          </a:p>
          <a:p>
            <a:r>
              <a:rPr lang="en-US" dirty="0"/>
              <a:t>(A06031)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498002" y="4446649"/>
            <a:ext cx="623340" cy="24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1000"/>
            </a:lvl1pPr>
          </a:lstStyle>
          <a:p>
            <a:r>
              <a:rPr lang="en-US" dirty="0"/>
              <a:t>Terminator</a:t>
            </a:r>
          </a:p>
          <a:p>
            <a:r>
              <a:rPr lang="en-US" dirty="0"/>
              <a:t>(A06031)</a:t>
            </a:r>
          </a:p>
        </p:txBody>
      </p:sp>
    </p:spTree>
    <p:extLst>
      <p:ext uri="{BB962C8B-B14F-4D97-AF65-F5344CB8AC3E}">
        <p14:creationId xmlns:p14="http://schemas.microsoft.com/office/powerpoint/2010/main" val="2949387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Visio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Goldman</dc:creator>
  <cp:lastModifiedBy>Stephen Goldman</cp:lastModifiedBy>
  <cp:revision>1</cp:revision>
  <dcterms:created xsi:type="dcterms:W3CDTF">2019-08-03T14:37:57Z</dcterms:created>
  <dcterms:modified xsi:type="dcterms:W3CDTF">2019-08-03T14:38:39Z</dcterms:modified>
</cp:coreProperties>
</file>