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77075" cy="9418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0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2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4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5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4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9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3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1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2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3C06-DBF0-406E-8FE9-A13E0A45932A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4E2CE-815C-4FDE-B81E-3A20D560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0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SeaTALK</a:t>
            </a:r>
            <a:r>
              <a:rPr lang="en-US" dirty="0" smtClean="0"/>
              <a:t> </a:t>
            </a:r>
            <a:r>
              <a:rPr lang="en-US" dirty="0" smtClean="0"/>
              <a:t>Block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434" y="5474085"/>
            <a:ext cx="1759209" cy="135534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4336270" y="4663674"/>
            <a:ext cx="256640" cy="62945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Wind</a:t>
            </a:r>
            <a:endParaRPr lang="en-US" sz="1200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895504" y="1352236"/>
            <a:ext cx="714147" cy="100098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E125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MFD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759902" y="4663673"/>
            <a:ext cx="256640" cy="62945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Speed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5055155" y="4663674"/>
            <a:ext cx="256640" cy="62945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Depth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5881673" y="3958951"/>
            <a:ext cx="751311" cy="72349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DPU</a:t>
            </a:r>
            <a:endParaRPr lang="en-US" sz="1200" b="1" dirty="0"/>
          </a:p>
        </p:txBody>
      </p:sp>
      <p:grpSp>
        <p:nvGrpSpPr>
          <p:cNvPr id="52" name="Group 51"/>
          <p:cNvGrpSpPr/>
          <p:nvPr/>
        </p:nvGrpSpPr>
        <p:grpSpPr>
          <a:xfrm>
            <a:off x="4329043" y="5688064"/>
            <a:ext cx="983526" cy="463807"/>
            <a:chOff x="5598388" y="4696148"/>
            <a:chExt cx="833437" cy="327060"/>
          </a:xfrm>
        </p:grpSpPr>
        <p:sp>
          <p:nvSpPr>
            <p:cNvPr id="28" name="TextBox 33"/>
            <p:cNvSpPr txBox="1">
              <a:spLocks noChangeArrowheads="1"/>
            </p:cNvSpPr>
            <p:nvPr/>
          </p:nvSpPr>
          <p:spPr bwMode="auto">
            <a:xfrm>
              <a:off x="5598388" y="4860434"/>
              <a:ext cx="833437" cy="16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900" b="1" dirty="0" smtClean="0">
                  <a:latin typeface="+mn-lt"/>
                  <a:cs typeface="+mn-cs"/>
                </a:rPr>
                <a:t>5-Way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5720229" y="4696148"/>
              <a:ext cx="589754" cy="198114"/>
              <a:chOff x="3657599" y="3214687"/>
              <a:chExt cx="457201" cy="20161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3657599" y="3279773"/>
                <a:ext cx="457201" cy="136525"/>
                <a:chOff x="4572000" y="1936750"/>
                <a:chExt cx="1143002" cy="425450"/>
              </a:xfrm>
            </p:grpSpPr>
            <p:sp>
              <p:nvSpPr>
                <p:cNvPr id="12" name="Flowchart: Process 11"/>
                <p:cNvSpPr/>
                <p:nvPr/>
              </p:nvSpPr>
              <p:spPr>
                <a:xfrm>
                  <a:off x="4572000" y="1936750"/>
                  <a:ext cx="1143002" cy="425450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4795837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50292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52578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54864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Rectangle 28"/>
              <p:cNvSpPr/>
              <p:nvPr/>
            </p:nvSpPr>
            <p:spPr>
              <a:xfrm>
                <a:off x="367950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737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8680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5906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04812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5091043" y="5687702"/>
            <a:ext cx="983526" cy="463811"/>
            <a:chOff x="5598388" y="4696148"/>
            <a:chExt cx="833437" cy="327065"/>
          </a:xfrm>
        </p:grpSpPr>
        <p:sp>
          <p:nvSpPr>
            <p:cNvPr id="54" name="TextBox 33"/>
            <p:cNvSpPr txBox="1">
              <a:spLocks noChangeArrowheads="1"/>
            </p:cNvSpPr>
            <p:nvPr/>
          </p:nvSpPr>
          <p:spPr bwMode="auto">
            <a:xfrm>
              <a:off x="5598388" y="4860438"/>
              <a:ext cx="833437" cy="162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900" b="1" dirty="0" smtClean="0">
                  <a:latin typeface="+mn-lt"/>
                  <a:cs typeface="+mn-cs"/>
                </a:rPr>
                <a:t>5-Way</a:t>
              </a: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5720229" y="4696148"/>
              <a:ext cx="589754" cy="198114"/>
              <a:chOff x="3657599" y="3214687"/>
              <a:chExt cx="457201" cy="201611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3657599" y="3279773"/>
                <a:ext cx="457201" cy="136525"/>
                <a:chOff x="4572000" y="1936750"/>
                <a:chExt cx="1143002" cy="425450"/>
              </a:xfrm>
            </p:grpSpPr>
            <p:sp>
              <p:nvSpPr>
                <p:cNvPr id="62" name="Flowchart: Process 61"/>
                <p:cNvSpPr/>
                <p:nvPr/>
              </p:nvSpPr>
              <p:spPr>
                <a:xfrm>
                  <a:off x="4572000" y="1936750"/>
                  <a:ext cx="1143002" cy="425450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4795837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50292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52578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54864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Rectangle 56"/>
              <p:cNvSpPr/>
              <p:nvPr/>
            </p:nvSpPr>
            <p:spPr>
              <a:xfrm>
                <a:off x="367950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7737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8680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95906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04812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</p:grpSp>
      <p:cxnSp>
        <p:nvCxnSpPr>
          <p:cNvPr id="67" name="Elbow Connector 66"/>
          <p:cNvCxnSpPr>
            <a:stCxn id="293" idx="1"/>
          </p:cNvCxnSpPr>
          <p:nvPr/>
        </p:nvCxnSpPr>
        <p:spPr>
          <a:xfrm rot="5400000">
            <a:off x="4735570" y="2338061"/>
            <a:ext cx="1749411" cy="6826891"/>
          </a:xfrm>
          <a:prstGeom prst="bentConnector2">
            <a:avLst/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1" idx="0"/>
            <a:endCxn id="96" idx="0"/>
          </p:cNvCxnSpPr>
          <p:nvPr/>
        </p:nvCxnSpPr>
        <p:spPr>
          <a:xfrm rot="16200000" flipH="1">
            <a:off x="5675279" y="5876510"/>
            <a:ext cx="716477" cy="338863"/>
          </a:xfrm>
          <a:prstGeom prst="bentConnector3">
            <a:avLst>
              <a:gd name="adj1" fmla="val -13294"/>
            </a:avLst>
          </a:prstGeom>
          <a:ln w="19050"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33"/>
          <p:cNvSpPr txBox="1">
            <a:spLocks noChangeArrowheads="1"/>
          </p:cNvSpPr>
          <p:nvPr/>
        </p:nvSpPr>
        <p:spPr bwMode="auto">
          <a:xfrm>
            <a:off x="5881785" y="6404180"/>
            <a:ext cx="64233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00" b="1" dirty="0" smtClean="0">
                <a:latin typeface="+mn-lt"/>
                <a:cs typeface="+mn-cs"/>
              </a:rPr>
              <a:t>RF Ground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6117168" y="6402473"/>
            <a:ext cx="141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130958" y="6400800"/>
            <a:ext cx="40702" cy="42376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167542" y="6402473"/>
            <a:ext cx="40702" cy="42376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211323" y="6404143"/>
            <a:ext cx="40702" cy="42376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245100" y="6404143"/>
            <a:ext cx="40702" cy="42376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8" idx="1"/>
            <a:endCxn id="58" idx="0"/>
          </p:cNvCxnSpPr>
          <p:nvPr/>
        </p:nvCxnSpPr>
        <p:spPr>
          <a:xfrm rot="5400000">
            <a:off x="5376872" y="5176352"/>
            <a:ext cx="580982" cy="441720"/>
          </a:xfrm>
          <a:prstGeom prst="bentConnector3">
            <a:avLst>
              <a:gd name="adj1" fmla="val 25080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57" idx="0"/>
            <a:endCxn id="38" idx="0"/>
          </p:cNvCxnSpPr>
          <p:nvPr/>
        </p:nvCxnSpPr>
        <p:spPr>
          <a:xfrm rot="16200000" flipH="1" flipV="1">
            <a:off x="5202346" y="5587443"/>
            <a:ext cx="361" cy="200880"/>
          </a:xfrm>
          <a:prstGeom prst="bentConnector3">
            <a:avLst>
              <a:gd name="adj1" fmla="val -23570914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9" idx="1"/>
            <a:endCxn id="37" idx="0"/>
          </p:cNvCxnSpPr>
          <p:nvPr/>
        </p:nvCxnSpPr>
        <p:spPr>
          <a:xfrm rot="5400000">
            <a:off x="4784326" y="5288914"/>
            <a:ext cx="581342" cy="216958"/>
          </a:xfrm>
          <a:prstGeom prst="bentConnector3">
            <a:avLst>
              <a:gd name="adj1" fmla="val 24850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6" idx="1"/>
            <a:endCxn id="36" idx="0"/>
          </p:cNvCxnSpPr>
          <p:nvPr/>
        </p:nvCxnSpPr>
        <p:spPr>
          <a:xfrm rot="16200000" flipH="1">
            <a:off x="4355648" y="5215664"/>
            <a:ext cx="581342" cy="363457"/>
          </a:xfrm>
          <a:prstGeom prst="bentConnector3">
            <a:avLst>
              <a:gd name="adj1" fmla="val 25096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145" idx="1"/>
            <a:endCxn id="29" idx="0"/>
          </p:cNvCxnSpPr>
          <p:nvPr/>
        </p:nvCxnSpPr>
        <p:spPr>
          <a:xfrm rot="5400000" flipH="1" flipV="1">
            <a:off x="4035802" y="5667070"/>
            <a:ext cx="484170" cy="526159"/>
          </a:xfrm>
          <a:prstGeom prst="bentConnector3">
            <a:avLst>
              <a:gd name="adj1" fmla="val 123607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 rot="16200000" flipH="1">
            <a:off x="3852486" y="5930715"/>
            <a:ext cx="324642" cy="8076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Keyboard</a:t>
            </a:r>
            <a:endParaRPr lang="en-US" sz="1200" b="1" dirty="0"/>
          </a:p>
        </p:txBody>
      </p:sp>
      <p:cxnSp>
        <p:nvCxnSpPr>
          <p:cNvPr id="151" name="Elbow Connector 150"/>
          <p:cNvCxnSpPr>
            <a:stCxn id="11" idx="1"/>
            <a:endCxn id="59" idx="0"/>
          </p:cNvCxnSpPr>
          <p:nvPr/>
        </p:nvCxnSpPr>
        <p:spPr>
          <a:xfrm rot="5400000">
            <a:off x="5428014" y="4858387"/>
            <a:ext cx="991350" cy="667281"/>
          </a:xfrm>
          <a:prstGeom prst="bentConnector3">
            <a:avLst>
              <a:gd name="adj1" fmla="val 75942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 rot="16200000">
            <a:off x="8096244" y="4297696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GNX-120</a:t>
            </a:r>
            <a:endParaRPr lang="en-US" sz="1200" b="1" dirty="0"/>
          </a:p>
        </p:txBody>
      </p:sp>
      <p:sp>
        <p:nvSpPr>
          <p:cNvPr id="162" name="Rectangle 161"/>
          <p:cNvSpPr/>
          <p:nvPr/>
        </p:nvSpPr>
        <p:spPr>
          <a:xfrm rot="16200000">
            <a:off x="8096244" y="3144708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GNX-120</a:t>
            </a:r>
          </a:p>
        </p:txBody>
      </p:sp>
      <p:sp>
        <p:nvSpPr>
          <p:cNvPr id="163" name="Rectangle 162"/>
          <p:cNvSpPr/>
          <p:nvPr/>
        </p:nvSpPr>
        <p:spPr>
          <a:xfrm rot="16200000">
            <a:off x="8096244" y="3716201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GNX-120</a:t>
            </a:r>
            <a:endParaRPr lang="en-US" sz="1200" b="1" dirty="0"/>
          </a:p>
        </p:txBody>
      </p:sp>
      <p:sp>
        <p:nvSpPr>
          <p:cNvPr id="172" name="Rectangle 171"/>
          <p:cNvSpPr/>
          <p:nvPr/>
        </p:nvSpPr>
        <p:spPr>
          <a:xfrm rot="5400000">
            <a:off x="8712541" y="2904160"/>
            <a:ext cx="619080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700" b="1" dirty="0" smtClean="0"/>
              <a:t>Terminated</a:t>
            </a:r>
            <a:endParaRPr lang="en-US" altLang="en-US" sz="700" b="1" dirty="0"/>
          </a:p>
        </p:txBody>
      </p:sp>
      <p:grpSp>
        <p:nvGrpSpPr>
          <p:cNvPr id="184" name="Group 183"/>
          <p:cNvGrpSpPr/>
          <p:nvPr/>
        </p:nvGrpSpPr>
        <p:grpSpPr>
          <a:xfrm>
            <a:off x="180975" y="5842735"/>
            <a:ext cx="1866900" cy="307777"/>
            <a:chOff x="457200" y="4213291"/>
            <a:chExt cx="1866900" cy="307777"/>
          </a:xfrm>
        </p:grpSpPr>
        <p:cxnSp>
          <p:nvCxnSpPr>
            <p:cNvPr id="179" name="Straight Connector 178"/>
            <p:cNvCxnSpPr/>
            <p:nvPr/>
          </p:nvCxnSpPr>
          <p:spPr>
            <a:xfrm>
              <a:off x="457200" y="4351790"/>
              <a:ext cx="533400" cy="0"/>
            </a:xfrm>
            <a:prstGeom prst="line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1028700" y="421329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/>
                <a:t>SeaTALK</a:t>
              </a:r>
              <a:r>
                <a:rPr lang="en-US" sz="1400" b="1" dirty="0" smtClean="0"/>
                <a:t> 1</a:t>
              </a:r>
              <a:endParaRPr lang="en-US" sz="1400" b="1" dirty="0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180975" y="6066430"/>
            <a:ext cx="1866900" cy="307777"/>
            <a:chOff x="457200" y="4213291"/>
            <a:chExt cx="1866900" cy="307777"/>
          </a:xfrm>
        </p:grpSpPr>
        <p:cxnSp>
          <p:nvCxnSpPr>
            <p:cNvPr id="187" name="Straight Connector 186"/>
            <p:cNvCxnSpPr/>
            <p:nvPr/>
          </p:nvCxnSpPr>
          <p:spPr>
            <a:xfrm>
              <a:off x="457200" y="4351790"/>
              <a:ext cx="533400" cy="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1028700" y="421329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/>
                <a:t>SeaTALK</a:t>
              </a:r>
              <a:r>
                <a:rPr lang="en-US" sz="1400" b="1" dirty="0" smtClean="0"/>
                <a:t> 2</a:t>
              </a:r>
              <a:endParaRPr lang="en-US" sz="1400" b="1" dirty="0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80975" y="6290125"/>
            <a:ext cx="1866900" cy="307777"/>
            <a:chOff x="457200" y="4213291"/>
            <a:chExt cx="1866900" cy="307777"/>
          </a:xfrm>
        </p:grpSpPr>
        <p:cxnSp>
          <p:nvCxnSpPr>
            <p:cNvPr id="190" name="Straight Connector 189"/>
            <p:cNvCxnSpPr/>
            <p:nvPr/>
          </p:nvCxnSpPr>
          <p:spPr>
            <a:xfrm>
              <a:off x="457200" y="4351790"/>
              <a:ext cx="533400" cy="0"/>
            </a:xfrm>
            <a:prstGeom prst="line">
              <a:avLst/>
            </a:prstGeom>
            <a:ln w="1905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TextBox 190"/>
            <p:cNvSpPr txBox="1"/>
            <p:nvPr/>
          </p:nvSpPr>
          <p:spPr>
            <a:xfrm>
              <a:off x="1028700" y="421329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/>
                <a:t>SeaTALKhs</a:t>
              </a:r>
              <a:endParaRPr lang="en-US" sz="1400" b="1" dirty="0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180975" y="6513819"/>
            <a:ext cx="1866900" cy="307777"/>
            <a:chOff x="457200" y="4213291"/>
            <a:chExt cx="1866900" cy="307777"/>
          </a:xfrm>
        </p:grpSpPr>
        <p:cxnSp>
          <p:nvCxnSpPr>
            <p:cNvPr id="193" name="Straight Connector 192"/>
            <p:cNvCxnSpPr/>
            <p:nvPr/>
          </p:nvCxnSpPr>
          <p:spPr>
            <a:xfrm>
              <a:off x="457200" y="4351790"/>
              <a:ext cx="533400" cy="0"/>
            </a:xfrm>
            <a:prstGeom prst="line">
              <a:avLst/>
            </a:prstGeom>
            <a:ln w="1905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/>
            <p:cNvSpPr txBox="1"/>
            <p:nvPr/>
          </p:nvSpPr>
          <p:spPr>
            <a:xfrm>
              <a:off x="1028700" y="421329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/>
                <a:t>SeaTALKng</a:t>
              </a:r>
              <a:endParaRPr lang="en-US" sz="1400" b="1" dirty="0"/>
            </a:p>
          </p:txBody>
        </p:sp>
      </p:grpSp>
      <p:cxnSp>
        <p:nvCxnSpPr>
          <p:cNvPr id="208" name="Elbow Connector 207"/>
          <p:cNvCxnSpPr>
            <a:stCxn id="35" idx="0"/>
            <a:endCxn id="231" idx="0"/>
          </p:cNvCxnSpPr>
          <p:nvPr/>
        </p:nvCxnSpPr>
        <p:spPr>
          <a:xfrm rot="16200000" flipV="1">
            <a:off x="4066811" y="5070371"/>
            <a:ext cx="15825" cy="1219561"/>
          </a:xfrm>
          <a:prstGeom prst="bentConnector3">
            <a:avLst>
              <a:gd name="adj1" fmla="val 1544550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 rot="16200000">
            <a:off x="2404212" y="4367618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ST 290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Data</a:t>
            </a:r>
            <a:endParaRPr lang="en-US" sz="1200" b="1" dirty="0"/>
          </a:p>
        </p:txBody>
      </p:sp>
      <p:sp>
        <p:nvSpPr>
          <p:cNvPr id="214" name="Rectangle 213"/>
          <p:cNvSpPr/>
          <p:nvPr/>
        </p:nvSpPr>
        <p:spPr>
          <a:xfrm rot="16200000">
            <a:off x="1516686" y="4366747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ST 290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Data</a:t>
            </a:r>
            <a:endParaRPr lang="en-US" sz="1200" b="1" dirty="0"/>
          </a:p>
        </p:txBody>
      </p:sp>
      <p:cxnSp>
        <p:nvCxnSpPr>
          <p:cNvPr id="215" name="Elbow Connector 214"/>
          <p:cNvCxnSpPr>
            <a:stCxn id="214" idx="1"/>
            <a:endCxn id="230" idx="0"/>
          </p:cNvCxnSpPr>
          <p:nvPr/>
        </p:nvCxnSpPr>
        <p:spPr>
          <a:xfrm rot="16200000" flipH="1">
            <a:off x="2186509" y="4529375"/>
            <a:ext cx="709422" cy="1576306"/>
          </a:xfrm>
          <a:prstGeom prst="bentConnector3">
            <a:avLst>
              <a:gd name="adj1" fmla="val 29592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Rectangle 217"/>
          <p:cNvSpPr/>
          <p:nvPr/>
        </p:nvSpPr>
        <p:spPr>
          <a:xfrm rot="10800000">
            <a:off x="3012561" y="4605132"/>
            <a:ext cx="69594" cy="87596"/>
          </a:xfrm>
          <a:prstGeom prst="rect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 rot="5400000">
            <a:off x="2846565" y="4657090"/>
            <a:ext cx="61907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700" b="1" dirty="0" smtClean="0"/>
              <a:t>Terminated</a:t>
            </a:r>
            <a:endParaRPr lang="en-US" altLang="en-US" sz="700" b="1" dirty="0"/>
          </a:p>
        </p:txBody>
      </p:sp>
      <p:grpSp>
        <p:nvGrpSpPr>
          <p:cNvPr id="223" name="Group 222"/>
          <p:cNvGrpSpPr/>
          <p:nvPr/>
        </p:nvGrpSpPr>
        <p:grpSpPr>
          <a:xfrm>
            <a:off x="2691898" y="5672239"/>
            <a:ext cx="983526" cy="463807"/>
            <a:chOff x="5598388" y="4696148"/>
            <a:chExt cx="833437" cy="327060"/>
          </a:xfrm>
        </p:grpSpPr>
        <p:sp>
          <p:nvSpPr>
            <p:cNvPr id="224" name="TextBox 33"/>
            <p:cNvSpPr txBox="1">
              <a:spLocks noChangeArrowheads="1"/>
            </p:cNvSpPr>
            <p:nvPr/>
          </p:nvSpPr>
          <p:spPr bwMode="auto">
            <a:xfrm>
              <a:off x="5598388" y="4860434"/>
              <a:ext cx="833437" cy="16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900" b="1" dirty="0" smtClean="0">
                  <a:latin typeface="+mn-lt"/>
                  <a:cs typeface="+mn-cs"/>
                </a:rPr>
                <a:t>5-Way</a:t>
              </a:r>
            </a:p>
          </p:txBody>
        </p:sp>
        <p:grpSp>
          <p:nvGrpSpPr>
            <p:cNvPr id="225" name="Group 224"/>
            <p:cNvGrpSpPr/>
            <p:nvPr/>
          </p:nvGrpSpPr>
          <p:grpSpPr>
            <a:xfrm>
              <a:off x="5720229" y="4696148"/>
              <a:ext cx="589754" cy="198114"/>
              <a:chOff x="3657599" y="3214687"/>
              <a:chExt cx="457201" cy="201611"/>
            </a:xfrm>
          </p:grpSpPr>
          <p:grpSp>
            <p:nvGrpSpPr>
              <p:cNvPr id="226" name="Group 225"/>
              <p:cNvGrpSpPr/>
              <p:nvPr/>
            </p:nvGrpSpPr>
            <p:grpSpPr>
              <a:xfrm>
                <a:off x="3657599" y="3279773"/>
                <a:ext cx="457201" cy="136525"/>
                <a:chOff x="4572000" y="1936750"/>
                <a:chExt cx="1143002" cy="425450"/>
              </a:xfrm>
            </p:grpSpPr>
            <p:sp>
              <p:nvSpPr>
                <p:cNvPr id="232" name="Flowchart: Process 231"/>
                <p:cNvSpPr/>
                <p:nvPr/>
              </p:nvSpPr>
              <p:spPr>
                <a:xfrm>
                  <a:off x="4572000" y="1936750"/>
                  <a:ext cx="1143002" cy="425450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233" name="Straight Connector 232"/>
                <p:cNvCxnSpPr/>
                <p:nvPr/>
              </p:nvCxnSpPr>
              <p:spPr>
                <a:xfrm>
                  <a:off x="4795837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>
                <a:xfrm>
                  <a:off x="50292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>
                  <a:off x="52578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>
                  <a:off x="54864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7" name="Rectangle 226"/>
              <p:cNvSpPr/>
              <p:nvPr/>
            </p:nvSpPr>
            <p:spPr>
              <a:xfrm>
                <a:off x="367950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37737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3868098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395906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4048124" y="3214687"/>
                <a:ext cx="45719" cy="6286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</p:grpSp>
      <p:cxnSp>
        <p:nvCxnSpPr>
          <p:cNvPr id="295" name="Elbow Connector 294"/>
          <p:cNvCxnSpPr>
            <a:stCxn id="248" idx="2"/>
            <a:endCxn id="300" idx="0"/>
          </p:cNvCxnSpPr>
          <p:nvPr/>
        </p:nvCxnSpPr>
        <p:spPr>
          <a:xfrm rot="10800000" flipV="1">
            <a:off x="4219385" y="4181420"/>
            <a:ext cx="988994" cy="185217"/>
          </a:xfrm>
          <a:prstGeom prst="bentConnector2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Elbow Connector 311"/>
          <p:cNvCxnSpPr>
            <a:stCxn id="211" idx="0"/>
            <a:endCxn id="214" idx="2"/>
          </p:cNvCxnSpPr>
          <p:nvPr/>
        </p:nvCxnSpPr>
        <p:spPr>
          <a:xfrm flipH="1" flipV="1">
            <a:off x="2112756" y="4726437"/>
            <a:ext cx="168147" cy="87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333" idx="1"/>
            <a:endCxn id="323" idx="0"/>
          </p:cNvCxnSpPr>
          <p:nvPr/>
        </p:nvCxnSpPr>
        <p:spPr>
          <a:xfrm rot="16200000" flipH="1">
            <a:off x="2594949" y="3372469"/>
            <a:ext cx="167222" cy="1826301"/>
          </a:xfrm>
          <a:prstGeom prst="bentConnector3">
            <a:avLst>
              <a:gd name="adj1" fmla="val 50000"/>
            </a:avLst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Elbow Connector 333"/>
          <p:cNvCxnSpPr>
            <a:stCxn id="338" idx="2"/>
            <a:endCxn id="361" idx="0"/>
          </p:cNvCxnSpPr>
          <p:nvPr/>
        </p:nvCxnSpPr>
        <p:spPr>
          <a:xfrm>
            <a:off x="3752564" y="2355658"/>
            <a:ext cx="359239" cy="667730"/>
          </a:xfrm>
          <a:prstGeom prst="bentConnector2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Rectangle 337"/>
          <p:cNvSpPr/>
          <p:nvPr/>
        </p:nvSpPr>
        <p:spPr>
          <a:xfrm rot="16200000">
            <a:off x="3309516" y="2040930"/>
            <a:ext cx="256640" cy="62945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RS125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GPS ANT</a:t>
            </a:r>
            <a:endParaRPr lang="en-US" sz="900" b="1" dirty="0"/>
          </a:p>
        </p:txBody>
      </p:sp>
      <p:cxnSp>
        <p:nvCxnSpPr>
          <p:cNvPr id="351" name="Elbow Connector 350"/>
          <p:cNvCxnSpPr>
            <a:stCxn id="325" idx="0"/>
            <a:endCxn id="298" idx="0"/>
          </p:cNvCxnSpPr>
          <p:nvPr/>
        </p:nvCxnSpPr>
        <p:spPr>
          <a:xfrm rot="16200000" flipH="1">
            <a:off x="3904251" y="4279077"/>
            <a:ext cx="2593" cy="177714"/>
          </a:xfrm>
          <a:prstGeom prst="bentConnector3">
            <a:avLst>
              <a:gd name="adj1" fmla="val -7052835"/>
            </a:avLst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TextBox 33"/>
          <p:cNvSpPr txBox="1">
            <a:spLocks noChangeArrowheads="1"/>
          </p:cNvSpPr>
          <p:nvPr/>
        </p:nvSpPr>
        <p:spPr bwMode="auto">
          <a:xfrm>
            <a:off x="3457305" y="4547334"/>
            <a:ext cx="49176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00" b="1" dirty="0" smtClean="0">
                <a:latin typeface="+mn-lt"/>
                <a:cs typeface="+mn-cs"/>
              </a:rPr>
              <a:t>3-Way</a:t>
            </a:r>
          </a:p>
        </p:txBody>
      </p:sp>
      <p:sp>
        <p:nvSpPr>
          <p:cNvPr id="356" name="TextBox 33"/>
          <p:cNvSpPr txBox="1">
            <a:spLocks noChangeArrowheads="1"/>
          </p:cNvSpPr>
          <p:nvPr/>
        </p:nvSpPr>
        <p:spPr bwMode="auto">
          <a:xfrm>
            <a:off x="3847968" y="4547334"/>
            <a:ext cx="49176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00" b="1" dirty="0" smtClean="0">
                <a:latin typeface="+mn-lt"/>
                <a:cs typeface="+mn-cs"/>
              </a:rPr>
              <a:t>3-Way</a:t>
            </a:r>
          </a:p>
        </p:txBody>
      </p:sp>
      <p:cxnSp>
        <p:nvCxnSpPr>
          <p:cNvPr id="373" name="Elbow Connector 372"/>
          <p:cNvCxnSpPr>
            <a:stCxn id="361" idx="6"/>
            <a:endCxn id="365" idx="1"/>
          </p:cNvCxnSpPr>
          <p:nvPr/>
        </p:nvCxnSpPr>
        <p:spPr>
          <a:xfrm flipV="1">
            <a:off x="4176046" y="2860919"/>
            <a:ext cx="465794" cy="221404"/>
          </a:xfrm>
          <a:prstGeom prst="bentConnector2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Elbow Connector 375"/>
          <p:cNvCxnSpPr>
            <a:stCxn id="361" idx="4"/>
            <a:endCxn id="299" idx="0"/>
          </p:cNvCxnSpPr>
          <p:nvPr/>
        </p:nvCxnSpPr>
        <p:spPr>
          <a:xfrm rot="5400000">
            <a:off x="3495991" y="3753207"/>
            <a:ext cx="1227762" cy="3862"/>
          </a:xfrm>
          <a:prstGeom prst="bentConnector3">
            <a:avLst>
              <a:gd name="adj1" fmla="val 50000"/>
            </a:avLst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Oval 360"/>
          <p:cNvSpPr/>
          <p:nvPr/>
        </p:nvSpPr>
        <p:spPr>
          <a:xfrm>
            <a:off x="4047559" y="3023388"/>
            <a:ext cx="128487" cy="117869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5" name="Rectangle 364"/>
          <p:cNvSpPr/>
          <p:nvPr/>
        </p:nvSpPr>
        <p:spPr>
          <a:xfrm rot="16200000">
            <a:off x="4331814" y="2124958"/>
            <a:ext cx="620051" cy="851870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S3 Course Computer</a:t>
            </a:r>
            <a:endParaRPr lang="en-US" sz="1200" b="1" dirty="0"/>
          </a:p>
        </p:txBody>
      </p:sp>
      <p:cxnSp>
        <p:nvCxnSpPr>
          <p:cNvPr id="392" name="Elbow Connector 391"/>
          <p:cNvCxnSpPr>
            <a:stCxn id="388" idx="1"/>
            <a:endCxn id="381" idx="3"/>
          </p:cNvCxnSpPr>
          <p:nvPr/>
        </p:nvCxnSpPr>
        <p:spPr>
          <a:xfrm>
            <a:off x="2652938" y="3159362"/>
            <a:ext cx="0" cy="123738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Elbow Connector 391"/>
          <p:cNvCxnSpPr>
            <a:stCxn id="389" idx="1"/>
            <a:endCxn id="383" idx="3"/>
          </p:cNvCxnSpPr>
          <p:nvPr/>
        </p:nvCxnSpPr>
        <p:spPr>
          <a:xfrm>
            <a:off x="1765410" y="3158738"/>
            <a:ext cx="0" cy="119282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Elbow Connector 391"/>
          <p:cNvCxnSpPr>
            <a:stCxn id="389" idx="2"/>
            <a:endCxn id="388" idx="0"/>
          </p:cNvCxnSpPr>
          <p:nvPr/>
        </p:nvCxnSpPr>
        <p:spPr>
          <a:xfrm>
            <a:off x="1994754" y="2958524"/>
            <a:ext cx="428839" cy="624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Elbow Connector 437"/>
          <p:cNvCxnSpPr>
            <a:stCxn id="447" idx="0"/>
            <a:endCxn id="7" idx="1"/>
          </p:cNvCxnSpPr>
          <p:nvPr/>
        </p:nvCxnSpPr>
        <p:spPr>
          <a:xfrm flipV="1">
            <a:off x="610541" y="2209800"/>
            <a:ext cx="642037" cy="293073"/>
          </a:xfrm>
          <a:prstGeom prst="bentConnector2">
            <a:avLst/>
          </a:prstGeom>
          <a:ln w="1905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2" name="Group 441"/>
          <p:cNvGrpSpPr/>
          <p:nvPr/>
        </p:nvGrpSpPr>
        <p:grpSpPr>
          <a:xfrm rot="5400000">
            <a:off x="-226825" y="2455058"/>
            <a:ext cx="1261917" cy="412823"/>
            <a:chOff x="5499326" y="4696148"/>
            <a:chExt cx="1069344" cy="430419"/>
          </a:xfrm>
        </p:grpSpPr>
        <p:sp>
          <p:nvSpPr>
            <p:cNvPr id="443" name="TextBox 33"/>
            <p:cNvSpPr txBox="1">
              <a:spLocks noChangeArrowheads="1"/>
            </p:cNvSpPr>
            <p:nvPr/>
          </p:nvSpPr>
          <p:spPr bwMode="auto">
            <a:xfrm rot="10800000">
              <a:off x="5499326" y="4869851"/>
              <a:ext cx="1069344" cy="256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000" b="1" dirty="0" smtClean="0">
                  <a:latin typeface="+mn-lt"/>
                  <a:cs typeface="+mn-cs"/>
                </a:rPr>
                <a:t>ST1-NG Converter</a:t>
              </a:r>
            </a:p>
          </p:txBody>
        </p:sp>
        <p:grpSp>
          <p:nvGrpSpPr>
            <p:cNvPr id="444" name="Group 443"/>
            <p:cNvGrpSpPr/>
            <p:nvPr/>
          </p:nvGrpSpPr>
          <p:grpSpPr>
            <a:xfrm>
              <a:off x="5720229" y="4696148"/>
              <a:ext cx="589754" cy="198114"/>
              <a:chOff x="3657599" y="3214687"/>
              <a:chExt cx="457201" cy="201611"/>
            </a:xfrm>
          </p:grpSpPr>
          <p:grpSp>
            <p:nvGrpSpPr>
              <p:cNvPr id="445" name="Group 444"/>
              <p:cNvGrpSpPr/>
              <p:nvPr/>
            </p:nvGrpSpPr>
            <p:grpSpPr>
              <a:xfrm>
                <a:off x="3657599" y="3279773"/>
                <a:ext cx="457201" cy="136525"/>
                <a:chOff x="4571998" y="1936750"/>
                <a:chExt cx="1143002" cy="425450"/>
              </a:xfrm>
            </p:grpSpPr>
            <p:sp>
              <p:nvSpPr>
                <p:cNvPr id="451" name="Flowchart: Process 450"/>
                <p:cNvSpPr/>
                <p:nvPr/>
              </p:nvSpPr>
              <p:spPr>
                <a:xfrm>
                  <a:off x="4571998" y="1936750"/>
                  <a:ext cx="1143002" cy="425450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cxnSp>
              <p:nvCxnSpPr>
                <p:cNvPr id="452" name="Straight Connector 451"/>
                <p:cNvCxnSpPr/>
                <p:nvPr/>
              </p:nvCxnSpPr>
              <p:spPr>
                <a:xfrm>
                  <a:off x="4795837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Straight Connector 452"/>
                <p:cNvCxnSpPr/>
                <p:nvPr/>
              </p:nvCxnSpPr>
              <p:spPr>
                <a:xfrm>
                  <a:off x="50292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Straight Connector 453"/>
                <p:cNvCxnSpPr/>
                <p:nvPr/>
              </p:nvCxnSpPr>
              <p:spPr>
                <a:xfrm>
                  <a:off x="52578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5" name="Straight Connector 454"/>
                <p:cNvCxnSpPr/>
                <p:nvPr/>
              </p:nvCxnSpPr>
              <p:spPr>
                <a:xfrm>
                  <a:off x="5486400" y="1936750"/>
                  <a:ext cx="0" cy="425450"/>
                </a:xfrm>
                <a:prstGeom prst="line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6" name="Rectangle 445"/>
              <p:cNvSpPr/>
              <p:nvPr/>
            </p:nvSpPr>
            <p:spPr>
              <a:xfrm>
                <a:off x="3679504" y="3214687"/>
                <a:ext cx="45719" cy="62860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447" name="Rectangle 446"/>
              <p:cNvSpPr/>
              <p:nvPr/>
            </p:nvSpPr>
            <p:spPr>
              <a:xfrm>
                <a:off x="3773798" y="3214687"/>
                <a:ext cx="45719" cy="628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3868098" y="3214687"/>
                <a:ext cx="45719" cy="6286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449" name="Rectangle 448"/>
              <p:cNvSpPr/>
              <p:nvPr/>
            </p:nvSpPr>
            <p:spPr>
              <a:xfrm>
                <a:off x="3959064" y="3214687"/>
                <a:ext cx="45719" cy="62860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450" name="Rectangle 449"/>
              <p:cNvSpPr/>
              <p:nvPr/>
            </p:nvSpPr>
            <p:spPr>
              <a:xfrm>
                <a:off x="4048124" y="3214687"/>
                <a:ext cx="45719" cy="62860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</p:grpSp>
      <p:cxnSp>
        <p:nvCxnSpPr>
          <p:cNvPr id="489" name="Elbow Connector 488"/>
          <p:cNvCxnSpPr>
            <a:stCxn id="448" idx="0"/>
            <a:endCxn id="324" idx="0"/>
          </p:cNvCxnSpPr>
          <p:nvPr/>
        </p:nvCxnSpPr>
        <p:spPr>
          <a:xfrm>
            <a:off x="610541" y="2646418"/>
            <a:ext cx="3094706" cy="1722601"/>
          </a:xfrm>
          <a:prstGeom prst="bentConnector2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1" name="Group 320"/>
          <p:cNvGrpSpPr/>
          <p:nvPr/>
        </p:nvGrpSpPr>
        <p:grpSpPr>
          <a:xfrm>
            <a:off x="3531640" y="4366638"/>
            <a:ext cx="347214" cy="233064"/>
            <a:chOff x="1817719" y="3344155"/>
            <a:chExt cx="347214" cy="233064"/>
          </a:xfrm>
        </p:grpSpPr>
        <p:grpSp>
          <p:nvGrpSpPr>
            <p:cNvPr id="322" name="Group 321"/>
            <p:cNvGrpSpPr/>
            <p:nvPr/>
          </p:nvGrpSpPr>
          <p:grpSpPr>
            <a:xfrm>
              <a:off x="1817719" y="3434344"/>
              <a:ext cx="347214" cy="142875"/>
              <a:chOff x="1817719" y="3434344"/>
              <a:chExt cx="347214" cy="142875"/>
            </a:xfrm>
          </p:grpSpPr>
          <p:sp>
            <p:nvSpPr>
              <p:cNvPr id="326" name="Flowchart: Process 325"/>
              <p:cNvSpPr/>
              <p:nvPr/>
            </p:nvSpPr>
            <p:spPr>
              <a:xfrm>
                <a:off x="1817719" y="3434345"/>
                <a:ext cx="347214" cy="136525"/>
              </a:xfrm>
              <a:prstGeom prst="flowChart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327" name="Straight Connector 326"/>
              <p:cNvCxnSpPr/>
              <p:nvPr/>
            </p:nvCxnSpPr>
            <p:spPr>
              <a:xfrm>
                <a:off x="1943104" y="3440694"/>
                <a:ext cx="0" cy="136525"/>
              </a:xfrm>
              <a:prstGeom prst="line">
                <a:avLst/>
              </a:prstGeom>
              <a:ln w="127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>
                <a:off x="2057400" y="3434344"/>
                <a:ext cx="0" cy="136525"/>
              </a:xfrm>
              <a:prstGeom prst="line">
                <a:avLst/>
              </a:prstGeom>
              <a:ln w="127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3" name="Rectangle 322"/>
            <p:cNvSpPr/>
            <p:nvPr/>
          </p:nvSpPr>
          <p:spPr>
            <a:xfrm>
              <a:off x="1854930" y="3346748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968466" y="3346536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2079910" y="3344155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3934334" y="4366638"/>
            <a:ext cx="347214" cy="233064"/>
            <a:chOff x="1817719" y="3344155"/>
            <a:chExt cx="347214" cy="233064"/>
          </a:xfrm>
        </p:grpSpPr>
        <p:grpSp>
          <p:nvGrpSpPr>
            <p:cNvPr id="297" name="Group 296"/>
            <p:cNvGrpSpPr/>
            <p:nvPr/>
          </p:nvGrpSpPr>
          <p:grpSpPr>
            <a:xfrm>
              <a:off x="1817719" y="3434344"/>
              <a:ext cx="347214" cy="142875"/>
              <a:chOff x="1817719" y="3434344"/>
              <a:chExt cx="347214" cy="142875"/>
            </a:xfrm>
          </p:grpSpPr>
          <p:sp>
            <p:nvSpPr>
              <p:cNvPr id="23" name="Flowchart: Process 22"/>
              <p:cNvSpPr/>
              <p:nvPr/>
            </p:nvSpPr>
            <p:spPr>
              <a:xfrm>
                <a:off x="1817719" y="3434345"/>
                <a:ext cx="347214" cy="136525"/>
              </a:xfrm>
              <a:prstGeom prst="flowChart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43104" y="3440694"/>
                <a:ext cx="0" cy="136525"/>
              </a:xfrm>
              <a:prstGeom prst="line">
                <a:avLst/>
              </a:prstGeom>
              <a:ln w="127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057400" y="3434344"/>
                <a:ext cx="0" cy="136525"/>
              </a:xfrm>
              <a:prstGeom prst="line">
                <a:avLst/>
              </a:prstGeom>
              <a:ln w="127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8" name="Rectangle 297"/>
            <p:cNvSpPr/>
            <p:nvPr/>
          </p:nvSpPr>
          <p:spPr>
            <a:xfrm>
              <a:off x="1854930" y="3346748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1968466" y="3346536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079910" y="3344155"/>
              <a:ext cx="45719" cy="87596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571" name="Elbow Connector 391"/>
          <p:cNvCxnSpPr>
            <a:stCxn id="381" idx="1"/>
            <a:endCxn id="368" idx="3"/>
          </p:cNvCxnSpPr>
          <p:nvPr/>
        </p:nvCxnSpPr>
        <p:spPr>
          <a:xfrm flipH="1">
            <a:off x="2652937" y="3683527"/>
            <a:ext cx="1" cy="114204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Elbow Connector 391"/>
          <p:cNvCxnSpPr>
            <a:stCxn id="383" idx="1"/>
            <a:endCxn id="333" idx="3"/>
          </p:cNvCxnSpPr>
          <p:nvPr/>
        </p:nvCxnSpPr>
        <p:spPr>
          <a:xfrm>
            <a:off x="1765410" y="3678447"/>
            <a:ext cx="0" cy="119283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Rectangle 367"/>
          <p:cNvSpPr/>
          <p:nvPr/>
        </p:nvSpPr>
        <p:spPr>
          <a:xfrm rot="16200000">
            <a:off x="2450797" y="3710296"/>
            <a:ext cx="404279" cy="57914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/>
              <a:t>ST290 Autopilot Remote</a:t>
            </a:r>
            <a:endParaRPr lang="en-US" sz="800" b="1" dirty="0"/>
          </a:p>
        </p:txBody>
      </p:sp>
      <p:sp>
        <p:nvSpPr>
          <p:cNvPr id="383" name="Rectangle 382"/>
          <p:cNvSpPr/>
          <p:nvPr/>
        </p:nvSpPr>
        <p:spPr>
          <a:xfrm rot="16200000">
            <a:off x="1565196" y="3248889"/>
            <a:ext cx="400427" cy="45868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/>
              <a:t>Analog Wind</a:t>
            </a:r>
            <a:endParaRPr lang="en-US" sz="1000" b="1" dirty="0"/>
          </a:p>
        </p:txBody>
      </p:sp>
      <p:sp>
        <p:nvSpPr>
          <p:cNvPr id="333" name="Rectangle 332"/>
          <p:cNvSpPr/>
          <p:nvPr/>
        </p:nvSpPr>
        <p:spPr>
          <a:xfrm rot="16200000">
            <a:off x="1563270" y="3710295"/>
            <a:ext cx="404279" cy="57914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/>
              <a:t>ST290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/>
              <a:t>Instrument Remote</a:t>
            </a:r>
            <a:endParaRPr lang="en-US" sz="800" b="1" dirty="0"/>
          </a:p>
        </p:txBody>
      </p:sp>
      <p:sp>
        <p:nvSpPr>
          <p:cNvPr id="389" name="Rectangle 388"/>
          <p:cNvSpPr/>
          <p:nvPr/>
        </p:nvSpPr>
        <p:spPr>
          <a:xfrm rot="16200000">
            <a:off x="1565196" y="2729180"/>
            <a:ext cx="400427" cy="45868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Analog CH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Wind</a:t>
            </a:r>
            <a:endParaRPr lang="en-US" sz="900" b="1" dirty="0"/>
          </a:p>
        </p:txBody>
      </p:sp>
      <p:sp>
        <p:nvSpPr>
          <p:cNvPr id="381" name="Rectangle 380"/>
          <p:cNvSpPr/>
          <p:nvPr/>
        </p:nvSpPr>
        <p:spPr>
          <a:xfrm rot="16200000">
            <a:off x="2452724" y="3253969"/>
            <a:ext cx="400427" cy="45868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/>
              <a:t>Analog Wind</a:t>
            </a:r>
            <a:endParaRPr lang="en-US" sz="1000" b="1" dirty="0"/>
          </a:p>
        </p:txBody>
      </p:sp>
      <p:sp>
        <p:nvSpPr>
          <p:cNvPr id="388" name="Rectangle 387"/>
          <p:cNvSpPr/>
          <p:nvPr/>
        </p:nvSpPr>
        <p:spPr>
          <a:xfrm rot="16200000">
            <a:off x="2452724" y="2729804"/>
            <a:ext cx="400427" cy="458689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Analog CH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/>
              <a:t>Wind</a:t>
            </a:r>
            <a:endParaRPr lang="en-US" sz="900" b="1" dirty="0"/>
          </a:p>
        </p:txBody>
      </p:sp>
      <p:sp>
        <p:nvSpPr>
          <p:cNvPr id="577" name="Rectangle 576"/>
          <p:cNvSpPr/>
          <p:nvPr/>
        </p:nvSpPr>
        <p:spPr>
          <a:xfrm rot="16200000">
            <a:off x="5350308" y="3126345"/>
            <a:ext cx="620051" cy="851870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SR100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SIRIUS</a:t>
            </a:r>
            <a:endParaRPr lang="en-US" sz="1200" b="1" dirty="0"/>
          </a:p>
        </p:txBody>
      </p:sp>
      <p:sp>
        <p:nvSpPr>
          <p:cNvPr id="578" name="Rectangle 577"/>
          <p:cNvSpPr/>
          <p:nvPr/>
        </p:nvSpPr>
        <p:spPr>
          <a:xfrm rot="16200000">
            <a:off x="5350308" y="2368069"/>
            <a:ext cx="620051" cy="851870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Network Switch</a:t>
            </a:r>
            <a:endParaRPr lang="en-US" sz="1200" b="1" dirty="0"/>
          </a:p>
        </p:txBody>
      </p:sp>
      <p:cxnSp>
        <p:nvCxnSpPr>
          <p:cNvPr id="579" name="Elbow Connector 578"/>
          <p:cNvCxnSpPr>
            <a:stCxn id="578" idx="1"/>
            <a:endCxn id="577" idx="3"/>
          </p:cNvCxnSpPr>
          <p:nvPr/>
        </p:nvCxnSpPr>
        <p:spPr>
          <a:xfrm>
            <a:off x="5660334" y="3104030"/>
            <a:ext cx="0" cy="138225"/>
          </a:xfrm>
          <a:prstGeom prst="straightConnector1">
            <a:avLst/>
          </a:prstGeom>
          <a:ln w="190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Elbow Connector 583"/>
          <p:cNvCxnSpPr>
            <a:endCxn id="671" idx="2"/>
          </p:cNvCxnSpPr>
          <p:nvPr/>
        </p:nvCxnSpPr>
        <p:spPr>
          <a:xfrm flipV="1">
            <a:off x="1753066" y="1387931"/>
            <a:ext cx="4267265" cy="249351"/>
          </a:xfrm>
          <a:prstGeom prst="bent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Elbow Connector 632"/>
          <p:cNvCxnSpPr>
            <a:endCxn id="578" idx="3"/>
          </p:cNvCxnSpPr>
          <p:nvPr/>
        </p:nvCxnSpPr>
        <p:spPr>
          <a:xfrm>
            <a:off x="1765410" y="2030510"/>
            <a:ext cx="3894924" cy="453469"/>
          </a:xfrm>
          <a:prstGeom prst="bentConnector2">
            <a:avLst/>
          </a:prstGeom>
          <a:ln w="190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Rectangle 670"/>
          <p:cNvSpPr/>
          <p:nvPr/>
        </p:nvSpPr>
        <p:spPr bwMode="auto">
          <a:xfrm>
            <a:off x="5498203" y="1017205"/>
            <a:ext cx="1044256" cy="3707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STD HZN GX2200 VHF </a:t>
            </a:r>
          </a:p>
        </p:txBody>
      </p:sp>
      <p:sp>
        <p:nvSpPr>
          <p:cNvPr id="672" name="Rectangle 671"/>
          <p:cNvSpPr/>
          <p:nvPr/>
        </p:nvSpPr>
        <p:spPr>
          <a:xfrm>
            <a:off x="2258631" y="1387931"/>
            <a:ext cx="14895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800" b="1" dirty="0" smtClean="0"/>
              <a:t>NMEA 0183 (38.4K AIS CH2: in)</a:t>
            </a:r>
            <a:endParaRPr lang="en-US" altLang="en-US" sz="800" b="1" dirty="0"/>
          </a:p>
        </p:txBody>
      </p:sp>
      <p:sp>
        <p:nvSpPr>
          <p:cNvPr id="687" name="TextBox 33"/>
          <p:cNvSpPr txBox="1">
            <a:spLocks noChangeArrowheads="1"/>
          </p:cNvSpPr>
          <p:nvPr/>
        </p:nvSpPr>
        <p:spPr bwMode="auto">
          <a:xfrm>
            <a:off x="4724400" y="4216201"/>
            <a:ext cx="6319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00" b="1" dirty="0" smtClean="0">
                <a:latin typeface="+mn-lt"/>
                <a:cs typeface="+mn-cs"/>
              </a:rPr>
              <a:t>Junction</a:t>
            </a:r>
          </a:p>
          <a:p>
            <a:pPr algn="ctr" eaLnBrk="1" hangingPunct="1">
              <a:defRPr/>
            </a:pPr>
            <a:r>
              <a:rPr lang="en-US" altLang="en-US" sz="900" b="1" dirty="0" err="1" smtClean="0">
                <a:latin typeface="+mn-lt"/>
              </a:rPr>
              <a:t>Nav</a:t>
            </a:r>
            <a:r>
              <a:rPr lang="en-US" altLang="en-US" sz="900" b="1" dirty="0" smtClean="0">
                <a:latin typeface="+mn-lt"/>
              </a:rPr>
              <a:t> </a:t>
            </a:r>
            <a:r>
              <a:rPr lang="en-US" altLang="en-US" sz="900" b="1" dirty="0" err="1" smtClean="0">
                <a:latin typeface="+mn-lt"/>
              </a:rPr>
              <a:t>Sta</a:t>
            </a:r>
            <a:endParaRPr lang="en-US" altLang="en-US" sz="900" b="1" dirty="0" smtClean="0">
              <a:latin typeface="+mn-lt"/>
              <a:cs typeface="+mn-cs"/>
            </a:endParaRPr>
          </a:p>
        </p:txBody>
      </p:sp>
      <p:sp>
        <p:nvSpPr>
          <p:cNvPr id="688" name="TextBox 33"/>
          <p:cNvSpPr txBox="1">
            <a:spLocks noChangeArrowheads="1"/>
          </p:cNvSpPr>
          <p:nvPr/>
        </p:nvSpPr>
        <p:spPr bwMode="auto">
          <a:xfrm>
            <a:off x="4093849" y="2873198"/>
            <a:ext cx="6319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00" b="1" dirty="0" smtClean="0">
                <a:latin typeface="+mn-lt"/>
                <a:cs typeface="+mn-cs"/>
              </a:rPr>
              <a:t>Junction</a:t>
            </a:r>
          </a:p>
        </p:txBody>
      </p:sp>
      <p:sp>
        <p:nvSpPr>
          <p:cNvPr id="689" name="Rectangle 688"/>
          <p:cNvSpPr/>
          <p:nvPr/>
        </p:nvSpPr>
        <p:spPr>
          <a:xfrm rot="16200000">
            <a:off x="7988479" y="2297222"/>
            <a:ext cx="692701" cy="92091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CF-52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Toughbook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(Expedition)</a:t>
            </a:r>
          </a:p>
        </p:txBody>
      </p:sp>
      <p:cxnSp>
        <p:nvCxnSpPr>
          <p:cNvPr id="721" name="Elbow Connector 720"/>
          <p:cNvCxnSpPr>
            <a:stCxn id="689" idx="0"/>
            <a:endCxn id="195" idx="2"/>
          </p:cNvCxnSpPr>
          <p:nvPr/>
        </p:nvCxnSpPr>
        <p:spPr>
          <a:xfrm rot="10800000">
            <a:off x="7421944" y="2316971"/>
            <a:ext cx="452428" cy="44070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6" name="Rectangle 725"/>
          <p:cNvSpPr/>
          <p:nvPr/>
        </p:nvSpPr>
        <p:spPr>
          <a:xfrm rot="16200000">
            <a:off x="5969538" y="2899978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000" b="1" dirty="0" smtClean="0"/>
              <a:t>NMEA 0183 IN</a:t>
            </a:r>
          </a:p>
          <a:p>
            <a:pPr algn="ctr">
              <a:defRPr/>
            </a:pPr>
            <a:endParaRPr lang="en-US" altLang="en-US" sz="1000" b="1" dirty="0"/>
          </a:p>
        </p:txBody>
      </p:sp>
      <p:sp>
        <p:nvSpPr>
          <p:cNvPr id="741" name="Oval 740"/>
          <p:cNvSpPr/>
          <p:nvPr/>
        </p:nvSpPr>
        <p:spPr>
          <a:xfrm>
            <a:off x="1188334" y="1110408"/>
            <a:ext cx="128487" cy="117869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742" name="Elbow Connector 741"/>
          <p:cNvCxnSpPr>
            <a:stCxn id="7" idx="3"/>
            <a:endCxn id="741" idx="4"/>
          </p:cNvCxnSpPr>
          <p:nvPr/>
        </p:nvCxnSpPr>
        <p:spPr>
          <a:xfrm flipV="1">
            <a:off x="1252578" y="1228277"/>
            <a:ext cx="0" cy="267376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" name="Rectangle 746"/>
          <p:cNvSpPr/>
          <p:nvPr/>
        </p:nvSpPr>
        <p:spPr>
          <a:xfrm>
            <a:off x="1009041" y="790904"/>
            <a:ext cx="4667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8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altLang="en-US" sz="800" b="1" dirty="0" smtClean="0">
                <a:solidFill>
                  <a:srgbClr val="FF0000"/>
                </a:solidFill>
              </a:rPr>
              <a:t>12VDC</a:t>
            </a:r>
            <a:endParaRPr lang="en-US" altLang="en-US" sz="800" b="1" dirty="0">
              <a:solidFill>
                <a:srgbClr val="FF0000"/>
              </a:solidFill>
            </a:endParaRPr>
          </a:p>
        </p:txBody>
      </p:sp>
      <p:cxnSp>
        <p:nvCxnSpPr>
          <p:cNvPr id="759" name="Elbow Connector 758"/>
          <p:cNvCxnSpPr/>
          <p:nvPr/>
        </p:nvCxnSpPr>
        <p:spPr>
          <a:xfrm rot="10800000">
            <a:off x="5522836" y="4181372"/>
            <a:ext cx="372749" cy="341078"/>
          </a:xfrm>
          <a:prstGeom prst="bentConnector3">
            <a:avLst>
              <a:gd name="adj1" fmla="val 35946"/>
            </a:avLst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Elbow Connector 759"/>
          <p:cNvCxnSpPr>
            <a:endCxn id="248" idx="6"/>
          </p:cNvCxnSpPr>
          <p:nvPr/>
        </p:nvCxnSpPr>
        <p:spPr>
          <a:xfrm rot="10800000">
            <a:off x="5465354" y="4181422"/>
            <a:ext cx="430231" cy="42479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33"/>
          <p:cNvSpPr txBox="1">
            <a:spLocks noChangeArrowheads="1"/>
          </p:cNvSpPr>
          <p:nvPr/>
        </p:nvSpPr>
        <p:spPr bwMode="auto">
          <a:xfrm rot="5400000">
            <a:off x="5734385" y="4461462"/>
            <a:ext cx="42107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700" b="1" dirty="0" smtClean="0">
                <a:latin typeface="+mn-lt"/>
                <a:cs typeface="+mn-cs"/>
              </a:rPr>
              <a:t>Power</a:t>
            </a:r>
          </a:p>
        </p:txBody>
      </p:sp>
      <p:cxnSp>
        <p:nvCxnSpPr>
          <p:cNvPr id="197" name="Elbow Connector 196"/>
          <p:cNvCxnSpPr/>
          <p:nvPr/>
        </p:nvCxnSpPr>
        <p:spPr>
          <a:xfrm flipH="1">
            <a:off x="5388647" y="4181372"/>
            <a:ext cx="513640" cy="49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5" name="TextBox 33"/>
          <p:cNvSpPr txBox="1">
            <a:spLocks noChangeArrowheads="1"/>
          </p:cNvSpPr>
          <p:nvPr/>
        </p:nvSpPr>
        <p:spPr bwMode="auto">
          <a:xfrm rot="5400000">
            <a:off x="5784524" y="4086228"/>
            <a:ext cx="429227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00" b="1" dirty="0" smtClean="0">
                <a:latin typeface="+mn-lt"/>
                <a:cs typeface="+mn-cs"/>
              </a:rPr>
              <a:t>ST1</a:t>
            </a:r>
            <a:endParaRPr lang="en-US" altLang="en-US" sz="600" b="1" dirty="0" smtClean="0"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en-US" altLang="en-US" sz="600" b="1" dirty="0" smtClean="0">
                <a:latin typeface="+mn-lt"/>
                <a:cs typeface="+mn-cs"/>
              </a:rPr>
              <a:t> Data Only</a:t>
            </a:r>
          </a:p>
        </p:txBody>
      </p:sp>
      <p:sp>
        <p:nvSpPr>
          <p:cNvPr id="766" name="Oval 765"/>
          <p:cNvSpPr/>
          <p:nvPr/>
        </p:nvSpPr>
        <p:spPr>
          <a:xfrm>
            <a:off x="5991343" y="4485724"/>
            <a:ext cx="81949" cy="71997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/>
        </p:nvSpPr>
        <p:spPr>
          <a:xfrm>
            <a:off x="5992436" y="4576119"/>
            <a:ext cx="81949" cy="76751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1" name="Elbow Connector 741"/>
          <p:cNvCxnSpPr>
            <a:stCxn id="741" idx="6"/>
            <a:endCxn id="785" idx="1"/>
          </p:cNvCxnSpPr>
          <p:nvPr/>
        </p:nvCxnSpPr>
        <p:spPr>
          <a:xfrm>
            <a:off x="1316821" y="1169343"/>
            <a:ext cx="2763531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5" name="Rectangle 784"/>
          <p:cNvSpPr/>
          <p:nvPr/>
        </p:nvSpPr>
        <p:spPr bwMode="auto">
          <a:xfrm>
            <a:off x="4080352" y="897880"/>
            <a:ext cx="1120456" cy="54292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Navigation CB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MAIN DC Bus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03" name="Elbow Connector 194"/>
          <p:cNvCxnSpPr/>
          <p:nvPr/>
        </p:nvCxnSpPr>
        <p:spPr>
          <a:xfrm flipV="1">
            <a:off x="4641840" y="2873198"/>
            <a:ext cx="215430" cy="204316"/>
          </a:xfrm>
          <a:prstGeom prst="bentConnector3">
            <a:avLst>
              <a:gd name="adj1" fmla="val 98635"/>
            </a:avLst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33"/>
          <p:cNvSpPr txBox="1">
            <a:spLocks noChangeArrowheads="1"/>
          </p:cNvSpPr>
          <p:nvPr/>
        </p:nvSpPr>
        <p:spPr bwMode="auto">
          <a:xfrm>
            <a:off x="4698453" y="2704172"/>
            <a:ext cx="2953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" b="1" dirty="0" smtClean="0">
                <a:latin typeface="+mn-lt"/>
                <a:cs typeface="+mn-cs"/>
              </a:rPr>
              <a:t>5A</a:t>
            </a:r>
          </a:p>
        </p:txBody>
      </p:sp>
      <p:sp>
        <p:nvSpPr>
          <p:cNvPr id="217" name="TextBox 33"/>
          <p:cNvSpPr txBox="1">
            <a:spLocks noChangeArrowheads="1"/>
          </p:cNvSpPr>
          <p:nvPr/>
        </p:nvSpPr>
        <p:spPr bwMode="auto">
          <a:xfrm>
            <a:off x="4339731" y="3144600"/>
            <a:ext cx="665031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00" b="1" dirty="0" smtClean="0">
                <a:latin typeface="+mn-lt"/>
                <a:cs typeface="+mn-cs"/>
              </a:rPr>
              <a:t>S3 provides ST1 Power</a:t>
            </a:r>
          </a:p>
        </p:txBody>
      </p:sp>
      <p:sp>
        <p:nvSpPr>
          <p:cNvPr id="248" name="Oval 247"/>
          <p:cNvSpPr/>
          <p:nvPr/>
        </p:nvSpPr>
        <p:spPr>
          <a:xfrm>
            <a:off x="5208379" y="4063552"/>
            <a:ext cx="256974" cy="235738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49" name="Rectangle 248"/>
          <p:cNvSpPr/>
          <p:nvPr/>
        </p:nvSpPr>
        <p:spPr>
          <a:xfrm>
            <a:off x="2257697" y="1634604"/>
            <a:ext cx="14895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800" b="1" dirty="0" smtClean="0"/>
              <a:t>NMEA 0183 (4.8K CH1: in/out)</a:t>
            </a:r>
            <a:endParaRPr lang="en-US" altLang="en-US" sz="800" b="1" dirty="0"/>
          </a:p>
        </p:txBody>
      </p:sp>
      <p:cxnSp>
        <p:nvCxnSpPr>
          <p:cNvPr id="250" name="Elbow Connector 583"/>
          <p:cNvCxnSpPr>
            <a:stCxn id="7" idx="2"/>
            <a:endCxn id="195" idx="3"/>
          </p:cNvCxnSpPr>
          <p:nvPr/>
        </p:nvCxnSpPr>
        <p:spPr>
          <a:xfrm>
            <a:off x="1753068" y="1852725"/>
            <a:ext cx="5208419" cy="190417"/>
          </a:xfrm>
          <a:prstGeom prst="bentConnector2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741"/>
          <p:cNvCxnSpPr>
            <a:stCxn id="365" idx="3"/>
            <a:endCxn id="785" idx="2"/>
          </p:cNvCxnSpPr>
          <p:nvPr/>
        </p:nvCxnSpPr>
        <p:spPr>
          <a:xfrm flipH="1" flipV="1">
            <a:off x="4640580" y="1440805"/>
            <a:ext cx="1260" cy="800063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Rectangle 254"/>
          <p:cNvSpPr/>
          <p:nvPr/>
        </p:nvSpPr>
        <p:spPr>
          <a:xfrm>
            <a:off x="4623873" y="1918690"/>
            <a:ext cx="4667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8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altLang="en-US" sz="800" b="1" dirty="0" smtClean="0">
                <a:solidFill>
                  <a:srgbClr val="FF0000"/>
                </a:solidFill>
              </a:rPr>
              <a:t>12VDC</a:t>
            </a:r>
            <a:endParaRPr lang="en-US" altLang="en-US" sz="800" b="1" dirty="0">
              <a:solidFill>
                <a:srgbClr val="FF0000"/>
              </a:solidFill>
            </a:endParaRPr>
          </a:p>
        </p:txBody>
      </p:sp>
      <p:cxnSp>
        <p:nvCxnSpPr>
          <p:cNvPr id="185" name="Elbow Connector 184"/>
          <p:cNvCxnSpPr>
            <a:endCxn id="450" idx="0"/>
          </p:cNvCxnSpPr>
          <p:nvPr/>
        </p:nvCxnSpPr>
        <p:spPr>
          <a:xfrm rot="16200000" flipV="1">
            <a:off x="342015" y="3188990"/>
            <a:ext cx="993319" cy="456256"/>
          </a:xfrm>
          <a:prstGeom prst="bentConnector2">
            <a:avLst/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>
          <a:xfrm rot="16200000">
            <a:off x="6687657" y="1856513"/>
            <a:ext cx="547658" cy="92091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Digi </a:t>
            </a:r>
            <a:r>
              <a:rPr lang="en-US" sz="1200" b="1" dirty="0" err="1" smtClean="0"/>
              <a:t>Hubport</a:t>
            </a:r>
            <a:r>
              <a:rPr lang="en-US" sz="1200" b="1" dirty="0" smtClean="0"/>
              <a:t> 7/C</a:t>
            </a:r>
          </a:p>
        </p:txBody>
      </p:sp>
      <p:cxnSp>
        <p:nvCxnSpPr>
          <p:cNvPr id="198" name="Elbow Connector 720"/>
          <p:cNvCxnSpPr>
            <a:stCxn id="195" idx="0"/>
            <a:endCxn id="11" idx="3"/>
          </p:cNvCxnSpPr>
          <p:nvPr/>
        </p:nvCxnSpPr>
        <p:spPr>
          <a:xfrm rot="10800000" flipV="1">
            <a:off x="6257329" y="2316971"/>
            <a:ext cx="243700" cy="1628070"/>
          </a:xfrm>
          <a:prstGeom prst="bent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 rot="16200000">
            <a:off x="8359520" y="830596"/>
            <a:ext cx="456631" cy="688718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Garmin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17 GPS</a:t>
            </a:r>
          </a:p>
        </p:txBody>
      </p:sp>
      <p:cxnSp>
        <p:nvCxnSpPr>
          <p:cNvPr id="205" name="Elbow Connector 204"/>
          <p:cNvCxnSpPr>
            <a:endCxn id="204" idx="1"/>
          </p:cNvCxnSpPr>
          <p:nvPr/>
        </p:nvCxnSpPr>
        <p:spPr>
          <a:xfrm flipV="1">
            <a:off x="7421944" y="1403271"/>
            <a:ext cx="1165892" cy="778895"/>
          </a:xfrm>
          <a:prstGeom prst="bent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 rot="5400000">
            <a:off x="8198471" y="1613580"/>
            <a:ext cx="7986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800" b="1" dirty="0" smtClean="0"/>
              <a:t>NMEA 0183 IN</a:t>
            </a:r>
          </a:p>
          <a:p>
            <a:pPr algn="ctr">
              <a:defRPr/>
            </a:pPr>
            <a:endParaRPr lang="en-US" altLang="en-US" sz="800" b="1" dirty="0"/>
          </a:p>
        </p:txBody>
      </p:sp>
      <p:sp>
        <p:nvSpPr>
          <p:cNvPr id="220" name="Rectangle 219"/>
          <p:cNvSpPr/>
          <p:nvPr/>
        </p:nvSpPr>
        <p:spPr bwMode="auto">
          <a:xfrm>
            <a:off x="6694859" y="1017205"/>
            <a:ext cx="1044256" cy="3707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COMNAV AIS 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21" name="Elbow Connector 220"/>
          <p:cNvCxnSpPr>
            <a:endCxn id="220" idx="2"/>
          </p:cNvCxnSpPr>
          <p:nvPr/>
        </p:nvCxnSpPr>
        <p:spPr>
          <a:xfrm flipV="1">
            <a:off x="7216987" y="1387931"/>
            <a:ext cx="0" cy="65521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Flowchart: Process 237"/>
          <p:cNvSpPr/>
          <p:nvPr/>
        </p:nvSpPr>
        <p:spPr>
          <a:xfrm rot="5400000">
            <a:off x="6763419" y="5184457"/>
            <a:ext cx="563090" cy="119810"/>
          </a:xfrm>
          <a:prstGeom prst="flowChartProcess">
            <a:avLst/>
          </a:prstGeom>
          <a:solidFill>
            <a:srgbClr val="C00000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9" name="Rectangle 238"/>
          <p:cNvSpPr/>
          <p:nvPr/>
        </p:nvSpPr>
        <p:spPr>
          <a:xfrm rot="16200000">
            <a:off x="6327682" y="5206223"/>
            <a:ext cx="10759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900" b="1" dirty="0" err="1" smtClean="0"/>
              <a:t>Actisense</a:t>
            </a:r>
            <a:r>
              <a:rPr lang="en-US" altLang="en-US" sz="700" b="1" dirty="0" smtClean="0"/>
              <a:t> NGT-1-USB</a:t>
            </a:r>
            <a:endParaRPr lang="en-US" altLang="en-US" sz="700" b="1" dirty="0"/>
          </a:p>
        </p:txBody>
      </p:sp>
      <p:cxnSp>
        <p:nvCxnSpPr>
          <p:cNvPr id="240" name="Elbow Connector 239"/>
          <p:cNvCxnSpPr>
            <a:stCxn id="162" idx="2"/>
            <a:endCxn id="244" idx="1"/>
          </p:cNvCxnSpPr>
          <p:nvPr/>
        </p:nvCxnSpPr>
        <p:spPr>
          <a:xfrm>
            <a:off x="8692314" y="3504398"/>
            <a:ext cx="136675" cy="197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41" name="Group 240"/>
          <p:cNvGrpSpPr/>
          <p:nvPr/>
        </p:nvGrpSpPr>
        <p:grpSpPr>
          <a:xfrm rot="16200000">
            <a:off x="8717422" y="3369711"/>
            <a:ext cx="469388" cy="246254"/>
            <a:chOff x="3015444" y="5830300"/>
            <a:chExt cx="469388" cy="246254"/>
          </a:xfrm>
        </p:grpSpPr>
        <p:grpSp>
          <p:nvGrpSpPr>
            <p:cNvPr id="242" name="Group 241"/>
            <p:cNvGrpSpPr/>
            <p:nvPr/>
          </p:nvGrpSpPr>
          <p:grpSpPr>
            <a:xfrm>
              <a:off x="3015444" y="5956554"/>
              <a:ext cx="329491" cy="120000"/>
              <a:chOff x="2488857" y="3570100"/>
              <a:chExt cx="394821" cy="124187"/>
            </a:xfrm>
          </p:grpSpPr>
          <p:sp>
            <p:nvSpPr>
              <p:cNvPr id="245" name="Flowchart: Process 244"/>
              <p:cNvSpPr/>
              <p:nvPr/>
            </p:nvSpPr>
            <p:spPr>
              <a:xfrm>
                <a:off x="2619518" y="3570100"/>
                <a:ext cx="264160" cy="124187"/>
              </a:xfrm>
              <a:prstGeom prst="flowChartProcess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2488857" y="3614864"/>
                <a:ext cx="137887" cy="48810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243" name="Rectangle 242"/>
            <p:cNvSpPr/>
            <p:nvPr/>
          </p:nvSpPr>
          <p:spPr>
            <a:xfrm>
              <a:off x="3339011" y="5995046"/>
              <a:ext cx="145821" cy="50223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4" name="Rectangle 243"/>
            <p:cNvSpPr/>
            <p:nvPr/>
          </p:nvSpPr>
          <p:spPr>
            <a:xfrm rot="5400000">
              <a:off x="3173473" y="5867715"/>
              <a:ext cx="126253" cy="51423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252" name="Elbow Connector 251"/>
          <p:cNvCxnSpPr>
            <a:stCxn id="246" idx="1"/>
            <a:endCxn id="284" idx="3"/>
          </p:cNvCxnSpPr>
          <p:nvPr/>
        </p:nvCxnSpPr>
        <p:spPr>
          <a:xfrm>
            <a:off x="9022081" y="3727533"/>
            <a:ext cx="1640" cy="1317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6" name="Rectangle 255"/>
          <p:cNvSpPr/>
          <p:nvPr/>
        </p:nvSpPr>
        <p:spPr>
          <a:xfrm rot="5400000">
            <a:off x="356202" y="3363356"/>
            <a:ext cx="11496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000" b="1" dirty="0" smtClean="0"/>
              <a:t>STNG to NMEA 2K</a:t>
            </a:r>
            <a:endParaRPr lang="en-US" altLang="en-US" sz="1000" b="1" dirty="0"/>
          </a:p>
        </p:txBody>
      </p:sp>
      <p:cxnSp>
        <p:nvCxnSpPr>
          <p:cNvPr id="258" name="Straight Connector 257"/>
          <p:cNvCxnSpPr/>
          <p:nvPr/>
        </p:nvCxnSpPr>
        <p:spPr>
          <a:xfrm>
            <a:off x="180975" y="5810821"/>
            <a:ext cx="53340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752475" y="5656932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NMEA 0183</a:t>
            </a:r>
            <a:endParaRPr lang="en-US" sz="1400" b="1" dirty="0"/>
          </a:p>
        </p:txBody>
      </p:sp>
      <p:cxnSp>
        <p:nvCxnSpPr>
          <p:cNvPr id="260" name="Straight Connector 259"/>
          <p:cNvCxnSpPr/>
          <p:nvPr/>
        </p:nvCxnSpPr>
        <p:spPr>
          <a:xfrm>
            <a:off x="180975" y="5627974"/>
            <a:ext cx="5334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752475" y="5474085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NMEA 2000</a:t>
            </a:r>
            <a:endParaRPr lang="en-US" sz="1400" b="1" dirty="0"/>
          </a:p>
        </p:txBody>
      </p:sp>
      <p:sp>
        <p:nvSpPr>
          <p:cNvPr id="262" name="Rectangle 261"/>
          <p:cNvSpPr/>
          <p:nvPr/>
        </p:nvSpPr>
        <p:spPr>
          <a:xfrm>
            <a:off x="1029912" y="3899549"/>
            <a:ext cx="72910" cy="17634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63" name="Rectangle 262"/>
          <p:cNvSpPr/>
          <p:nvPr/>
        </p:nvSpPr>
        <p:spPr>
          <a:xfrm>
            <a:off x="1030348" y="4075890"/>
            <a:ext cx="72910" cy="176341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274" name="Elbow Connector 239"/>
          <p:cNvCxnSpPr>
            <a:stCxn id="163" idx="2"/>
            <a:endCxn id="278" idx="1"/>
          </p:cNvCxnSpPr>
          <p:nvPr/>
        </p:nvCxnSpPr>
        <p:spPr>
          <a:xfrm flipV="1">
            <a:off x="8692314" y="4075729"/>
            <a:ext cx="138315" cy="16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1" name="Elbow Connector 251"/>
          <p:cNvCxnSpPr>
            <a:stCxn id="280" idx="1"/>
            <a:endCxn id="289" idx="3"/>
          </p:cNvCxnSpPr>
          <p:nvPr/>
        </p:nvCxnSpPr>
        <p:spPr>
          <a:xfrm>
            <a:off x="9023720" y="4296884"/>
            <a:ext cx="1" cy="14231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8830629" y="3859282"/>
            <a:ext cx="246254" cy="437601"/>
            <a:chOff x="8830629" y="3859282"/>
            <a:chExt cx="246254" cy="437601"/>
          </a:xfrm>
        </p:grpSpPr>
        <p:grpSp>
          <p:nvGrpSpPr>
            <p:cNvPr id="275" name="Group 274"/>
            <p:cNvGrpSpPr/>
            <p:nvPr/>
          </p:nvGrpSpPr>
          <p:grpSpPr>
            <a:xfrm rot="16200000">
              <a:off x="8789010" y="4009011"/>
              <a:ext cx="329491" cy="246254"/>
              <a:chOff x="3015444" y="5830300"/>
              <a:chExt cx="329491" cy="246254"/>
            </a:xfrm>
          </p:grpSpPr>
          <p:grpSp>
            <p:nvGrpSpPr>
              <p:cNvPr id="276" name="Group 275"/>
              <p:cNvGrpSpPr/>
              <p:nvPr/>
            </p:nvGrpSpPr>
            <p:grpSpPr>
              <a:xfrm>
                <a:off x="3015444" y="5956554"/>
                <a:ext cx="329491" cy="120000"/>
                <a:chOff x="2488857" y="3570100"/>
                <a:chExt cx="394821" cy="124187"/>
              </a:xfrm>
            </p:grpSpPr>
            <p:sp>
              <p:nvSpPr>
                <p:cNvPr id="279" name="Flowchart: Process 278"/>
                <p:cNvSpPr/>
                <p:nvPr/>
              </p:nvSpPr>
              <p:spPr>
                <a:xfrm>
                  <a:off x="2619518" y="3570100"/>
                  <a:ext cx="264160" cy="124187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sp>
              <p:nvSpPr>
                <p:cNvPr id="280" name="Rectangle 279"/>
                <p:cNvSpPr/>
                <p:nvPr/>
              </p:nvSpPr>
              <p:spPr>
                <a:xfrm>
                  <a:off x="2488857" y="3614864"/>
                  <a:ext cx="137887" cy="48810"/>
                </a:xfrm>
                <a:prstGeom prst="rect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</p:grpSp>
          <p:sp>
            <p:nvSpPr>
              <p:cNvPr id="278" name="Rectangle 277"/>
              <p:cNvSpPr/>
              <p:nvPr/>
            </p:nvSpPr>
            <p:spPr>
              <a:xfrm rot="5400000">
                <a:off x="3173473" y="5867715"/>
                <a:ext cx="126253" cy="51423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284" name="Rectangle 283"/>
            <p:cNvSpPr/>
            <p:nvPr/>
          </p:nvSpPr>
          <p:spPr>
            <a:xfrm rot="16200000">
              <a:off x="8966185" y="3893236"/>
              <a:ext cx="115071" cy="47164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8830629" y="4439199"/>
            <a:ext cx="246254" cy="437601"/>
            <a:chOff x="8830629" y="3859282"/>
            <a:chExt cx="246254" cy="437601"/>
          </a:xfrm>
        </p:grpSpPr>
        <p:grpSp>
          <p:nvGrpSpPr>
            <p:cNvPr id="288" name="Group 287"/>
            <p:cNvGrpSpPr/>
            <p:nvPr/>
          </p:nvGrpSpPr>
          <p:grpSpPr>
            <a:xfrm rot="16200000">
              <a:off x="8789010" y="4009011"/>
              <a:ext cx="329491" cy="246254"/>
              <a:chOff x="3015444" y="5830300"/>
              <a:chExt cx="329491" cy="246254"/>
            </a:xfrm>
          </p:grpSpPr>
          <p:grpSp>
            <p:nvGrpSpPr>
              <p:cNvPr id="290" name="Group 289"/>
              <p:cNvGrpSpPr/>
              <p:nvPr/>
            </p:nvGrpSpPr>
            <p:grpSpPr>
              <a:xfrm>
                <a:off x="3015444" y="5956554"/>
                <a:ext cx="329491" cy="120000"/>
                <a:chOff x="2488857" y="3570100"/>
                <a:chExt cx="394821" cy="124187"/>
              </a:xfrm>
            </p:grpSpPr>
            <p:sp>
              <p:nvSpPr>
                <p:cNvPr id="292" name="Flowchart: Process 291"/>
                <p:cNvSpPr/>
                <p:nvPr/>
              </p:nvSpPr>
              <p:spPr>
                <a:xfrm>
                  <a:off x="2619518" y="3570100"/>
                  <a:ext cx="264160" cy="124187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sp>
              <p:nvSpPr>
                <p:cNvPr id="293" name="Rectangle 292"/>
                <p:cNvSpPr/>
                <p:nvPr/>
              </p:nvSpPr>
              <p:spPr>
                <a:xfrm>
                  <a:off x="2488857" y="3614864"/>
                  <a:ext cx="137887" cy="48810"/>
                </a:xfrm>
                <a:prstGeom prst="rect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</p:grpSp>
          <p:sp>
            <p:nvSpPr>
              <p:cNvPr id="291" name="Rectangle 290"/>
              <p:cNvSpPr/>
              <p:nvPr/>
            </p:nvSpPr>
            <p:spPr>
              <a:xfrm rot="5400000">
                <a:off x="3173473" y="5867715"/>
                <a:ext cx="126253" cy="51423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289" name="Rectangle 288"/>
            <p:cNvSpPr/>
            <p:nvPr/>
          </p:nvSpPr>
          <p:spPr>
            <a:xfrm rot="16200000">
              <a:off x="8966185" y="3893236"/>
              <a:ext cx="115071" cy="47164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296" name="Elbow Connector 239"/>
          <p:cNvCxnSpPr>
            <a:stCxn id="159" idx="2"/>
            <a:endCxn id="291" idx="1"/>
          </p:cNvCxnSpPr>
          <p:nvPr/>
        </p:nvCxnSpPr>
        <p:spPr>
          <a:xfrm flipV="1">
            <a:off x="8692314" y="4655646"/>
            <a:ext cx="138315" cy="174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02" name="Group 301"/>
          <p:cNvGrpSpPr/>
          <p:nvPr/>
        </p:nvGrpSpPr>
        <p:grpSpPr>
          <a:xfrm rot="5400000">
            <a:off x="7201872" y="6313865"/>
            <a:ext cx="246254" cy="437601"/>
            <a:chOff x="8830629" y="3859282"/>
            <a:chExt cx="246254" cy="437601"/>
          </a:xfrm>
        </p:grpSpPr>
        <p:grpSp>
          <p:nvGrpSpPr>
            <p:cNvPr id="303" name="Group 302"/>
            <p:cNvGrpSpPr/>
            <p:nvPr/>
          </p:nvGrpSpPr>
          <p:grpSpPr>
            <a:xfrm rot="16200000">
              <a:off x="8789010" y="4009011"/>
              <a:ext cx="329491" cy="246254"/>
              <a:chOff x="3015444" y="5830300"/>
              <a:chExt cx="329491" cy="246254"/>
            </a:xfrm>
          </p:grpSpPr>
          <p:grpSp>
            <p:nvGrpSpPr>
              <p:cNvPr id="305" name="Group 304"/>
              <p:cNvGrpSpPr/>
              <p:nvPr/>
            </p:nvGrpSpPr>
            <p:grpSpPr>
              <a:xfrm>
                <a:off x="3015444" y="5956554"/>
                <a:ext cx="329491" cy="120000"/>
                <a:chOff x="2488857" y="3570100"/>
                <a:chExt cx="394821" cy="124187"/>
              </a:xfrm>
            </p:grpSpPr>
            <p:sp>
              <p:nvSpPr>
                <p:cNvPr id="307" name="Flowchart: Process 306"/>
                <p:cNvSpPr/>
                <p:nvPr/>
              </p:nvSpPr>
              <p:spPr>
                <a:xfrm>
                  <a:off x="2619518" y="3570100"/>
                  <a:ext cx="264160" cy="124187"/>
                </a:xfrm>
                <a:prstGeom prst="flowChartProcess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sp>
              <p:nvSpPr>
                <p:cNvPr id="308" name="Rectangle 307"/>
                <p:cNvSpPr/>
                <p:nvPr/>
              </p:nvSpPr>
              <p:spPr>
                <a:xfrm>
                  <a:off x="2488857" y="3614864"/>
                  <a:ext cx="137887" cy="48810"/>
                </a:xfrm>
                <a:prstGeom prst="rect">
                  <a:avLst/>
                </a:prstGeom>
                <a:ln w="127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</p:grpSp>
          <p:sp>
            <p:nvSpPr>
              <p:cNvPr id="306" name="Rectangle 305"/>
              <p:cNvSpPr/>
              <p:nvPr/>
            </p:nvSpPr>
            <p:spPr>
              <a:xfrm rot="5400000">
                <a:off x="3173473" y="5867715"/>
                <a:ext cx="126253" cy="51423"/>
              </a:xfrm>
              <a:prstGeom prst="rect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sp>
          <p:nvSpPr>
            <p:cNvPr id="304" name="Rectangle 303"/>
            <p:cNvSpPr/>
            <p:nvPr/>
          </p:nvSpPr>
          <p:spPr>
            <a:xfrm rot="16200000">
              <a:off x="8966185" y="3893236"/>
              <a:ext cx="115071" cy="47164"/>
            </a:xfrm>
            <a:prstGeom prst="rect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309" name="Elbow Connector 583"/>
          <p:cNvCxnSpPr>
            <a:stCxn id="238" idx="1"/>
            <a:endCxn id="195" idx="1"/>
          </p:cNvCxnSpPr>
          <p:nvPr/>
        </p:nvCxnSpPr>
        <p:spPr>
          <a:xfrm rot="16200000" flipV="1">
            <a:off x="5817218" y="3735070"/>
            <a:ext cx="2372017" cy="83477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Elbow Connector 309"/>
          <p:cNvCxnSpPr>
            <a:stCxn id="238" idx="3"/>
            <a:endCxn id="306" idx="1"/>
          </p:cNvCxnSpPr>
          <p:nvPr/>
        </p:nvCxnSpPr>
        <p:spPr>
          <a:xfrm rot="16200000" flipH="1">
            <a:off x="6744343" y="5826527"/>
            <a:ext cx="883631" cy="28238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 rot="16200000">
            <a:off x="6580681" y="3081574"/>
            <a:ext cx="1122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000" b="1" dirty="0" smtClean="0"/>
              <a:t>NMEA 2K IN/OUT</a:t>
            </a:r>
          </a:p>
          <a:p>
            <a:pPr algn="ctr">
              <a:defRPr/>
            </a:pPr>
            <a:endParaRPr lang="en-US" altLang="en-US" sz="1000" b="1" dirty="0"/>
          </a:p>
        </p:txBody>
      </p:sp>
      <p:cxnSp>
        <p:nvCxnSpPr>
          <p:cNvPr id="318" name="Elbow Connector 317"/>
          <p:cNvCxnSpPr>
            <a:endCxn id="263" idx="2"/>
          </p:cNvCxnSpPr>
          <p:nvPr/>
        </p:nvCxnSpPr>
        <p:spPr>
          <a:xfrm rot="10800000">
            <a:off x="1066803" y="4252231"/>
            <a:ext cx="1142370" cy="1069408"/>
          </a:xfrm>
          <a:prstGeom prst="bentConnector2">
            <a:avLst/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Elbow Connector 328"/>
          <p:cNvCxnSpPr/>
          <p:nvPr/>
        </p:nvCxnSpPr>
        <p:spPr>
          <a:xfrm>
            <a:off x="2209174" y="5321639"/>
            <a:ext cx="0" cy="128259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angle 329"/>
          <p:cNvSpPr/>
          <p:nvPr/>
        </p:nvSpPr>
        <p:spPr>
          <a:xfrm rot="5400000">
            <a:off x="320112" y="4761617"/>
            <a:ext cx="12346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000" b="1" dirty="0" smtClean="0"/>
              <a:t>NMEA 2K Backbone</a:t>
            </a:r>
            <a:endParaRPr lang="en-US" altLang="en-US" sz="1000" b="1" dirty="0"/>
          </a:p>
        </p:txBody>
      </p:sp>
      <p:sp>
        <p:nvSpPr>
          <p:cNvPr id="331" name="Rectangle 330"/>
          <p:cNvSpPr/>
          <p:nvPr/>
        </p:nvSpPr>
        <p:spPr>
          <a:xfrm>
            <a:off x="7594356" y="6593818"/>
            <a:ext cx="12346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1000" b="1" dirty="0" smtClean="0"/>
              <a:t>NMEA 2K Backbone</a:t>
            </a:r>
            <a:endParaRPr lang="en-US" altLang="en-US" sz="1000" b="1" dirty="0"/>
          </a:p>
        </p:txBody>
      </p:sp>
      <p:sp>
        <p:nvSpPr>
          <p:cNvPr id="332" name="Rectangle 331"/>
          <p:cNvSpPr/>
          <p:nvPr/>
        </p:nvSpPr>
        <p:spPr>
          <a:xfrm rot="5400000">
            <a:off x="349216" y="2109773"/>
            <a:ext cx="619080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700" b="1" dirty="0" smtClean="0"/>
              <a:t>Terminated</a:t>
            </a:r>
            <a:endParaRPr lang="en-US" altLang="en-US" sz="700" b="1" dirty="0"/>
          </a:p>
        </p:txBody>
      </p:sp>
      <p:sp>
        <p:nvSpPr>
          <p:cNvPr id="247" name="Rectangle 246"/>
          <p:cNvSpPr/>
          <p:nvPr/>
        </p:nvSpPr>
        <p:spPr>
          <a:xfrm rot="16200000">
            <a:off x="6419012" y="5660940"/>
            <a:ext cx="472760" cy="719379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ST 290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Graphic</a:t>
            </a:r>
            <a:endParaRPr lang="en-US" sz="1200" b="1" dirty="0"/>
          </a:p>
        </p:txBody>
      </p:sp>
      <p:cxnSp>
        <p:nvCxnSpPr>
          <p:cNvPr id="253" name="Elbow Connector 252"/>
          <p:cNvCxnSpPr>
            <a:stCxn id="60" idx="0"/>
            <a:endCxn id="247" idx="3"/>
          </p:cNvCxnSpPr>
          <p:nvPr/>
        </p:nvCxnSpPr>
        <p:spPr>
          <a:xfrm rot="16200000" flipH="1">
            <a:off x="6143681" y="5272539"/>
            <a:ext cx="96548" cy="926875"/>
          </a:xfrm>
          <a:prstGeom prst="bentConnector3">
            <a:avLst>
              <a:gd name="adj1" fmla="val -165837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angle 253"/>
          <p:cNvSpPr/>
          <p:nvPr/>
        </p:nvSpPr>
        <p:spPr>
          <a:xfrm>
            <a:off x="6372225" y="6343620"/>
            <a:ext cx="61907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700" b="1" dirty="0" smtClean="0"/>
              <a:t>Terminated</a:t>
            </a:r>
            <a:endParaRPr lang="en-US" altLang="en-US" sz="700" b="1" dirty="0"/>
          </a:p>
        </p:txBody>
      </p:sp>
      <p:sp>
        <p:nvSpPr>
          <p:cNvPr id="257" name="Rectangle 256"/>
          <p:cNvSpPr/>
          <p:nvPr/>
        </p:nvSpPr>
        <p:spPr>
          <a:xfrm rot="10800000">
            <a:off x="6610351" y="6261795"/>
            <a:ext cx="84921" cy="100904"/>
          </a:xfrm>
          <a:prstGeom prst="rect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40808</TotalTime>
  <Words>150</Words>
  <Application>Microsoft Office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SeaTALK Block Diagram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1</dc:creator>
  <cp:lastModifiedBy>User 1</cp:lastModifiedBy>
  <cp:revision>61</cp:revision>
  <cp:lastPrinted>2016-03-25T20:03:53Z</cp:lastPrinted>
  <dcterms:created xsi:type="dcterms:W3CDTF">2016-03-21T23:19:05Z</dcterms:created>
  <dcterms:modified xsi:type="dcterms:W3CDTF">2019-09-05T02:07:42Z</dcterms:modified>
</cp:coreProperties>
</file>